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6" r:id="rId2"/>
    <p:sldId id="267" r:id="rId3"/>
    <p:sldId id="268" r:id="rId4"/>
    <p:sldId id="258" r:id="rId5"/>
    <p:sldId id="259" r:id="rId6"/>
    <p:sldId id="261" r:id="rId7"/>
    <p:sldId id="262" r:id="rId8"/>
    <p:sldId id="263" r:id="rId9"/>
    <p:sldId id="264" r:id="rId10"/>
    <p:sldId id="265" r:id="rId11"/>
    <p:sldId id="266" r:id="rId12"/>
    <p:sldId id="269" r:id="rId13"/>
    <p:sldId id="271" r:id="rId14"/>
    <p:sldId id="272" r:id="rId15"/>
    <p:sldId id="273" r:id="rId16"/>
    <p:sldId id="274" r:id="rId17"/>
    <p:sldId id="275" r:id="rId1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9" d="100"/>
          <a:sy n="99" d="100"/>
        </p:scale>
        <p:origin x="68"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西川 宗行" userId="1eb4cfa5-1300-42c5-b806-5396f04c1571" providerId="ADAL" clId="{1C5A7630-49DC-4306-8BEF-AF43ECCBAA4E}"/>
    <pc:docChg chg="custSel addSld modSld sldOrd">
      <pc:chgData name="西川 宗行" userId="1eb4cfa5-1300-42c5-b806-5396f04c1571" providerId="ADAL" clId="{1C5A7630-49DC-4306-8BEF-AF43ECCBAA4E}" dt="2026-08-03T23:04:09.349" v="101" actId="113"/>
      <pc:docMkLst>
        <pc:docMk/>
      </pc:docMkLst>
      <pc:sldChg chg="addSp modSp new mod ord modClrScheme chgLayout">
        <pc:chgData name="西川 宗行" userId="1eb4cfa5-1300-42c5-b806-5396f04c1571" providerId="ADAL" clId="{1C5A7630-49DC-4306-8BEF-AF43ECCBAA4E}" dt="2026-08-03T23:04:09.349" v="101" actId="113"/>
        <pc:sldMkLst>
          <pc:docMk/>
          <pc:sldMk cId="2844325024" sldId="276"/>
        </pc:sldMkLst>
        <pc:spChg chg="mod ord">
          <ac:chgData name="西川 宗行" userId="1eb4cfa5-1300-42c5-b806-5396f04c1571" providerId="ADAL" clId="{1C5A7630-49DC-4306-8BEF-AF43ECCBAA4E}" dt="2026-08-03T23:02:37.509" v="3" actId="700"/>
          <ac:spMkLst>
            <pc:docMk/>
            <pc:sldMk cId="2844325024" sldId="276"/>
            <ac:spMk id="2" creationId="{E5A06EAB-07B4-0305-9DBF-E8B4F263F1A5}"/>
          </ac:spMkLst>
        </pc:spChg>
        <pc:spChg chg="add mod ord">
          <ac:chgData name="西川 宗行" userId="1eb4cfa5-1300-42c5-b806-5396f04c1571" providerId="ADAL" clId="{1C5A7630-49DC-4306-8BEF-AF43ECCBAA4E}" dt="2026-08-03T23:04:09.349" v="101" actId="113"/>
          <ac:spMkLst>
            <pc:docMk/>
            <pc:sldMk cId="2844325024" sldId="276"/>
            <ac:spMk id="3" creationId="{E3BF7948-38DF-504A-9567-A811B1D5ADFF}"/>
          </ac:spMkLst>
        </pc:spChg>
        <pc:spChg chg="add mod ord">
          <ac:chgData name="西川 宗行" userId="1eb4cfa5-1300-42c5-b806-5396f04c1571" providerId="ADAL" clId="{1C5A7630-49DC-4306-8BEF-AF43ECCBAA4E}" dt="2026-08-03T23:03:39.082" v="100" actId="20577"/>
          <ac:spMkLst>
            <pc:docMk/>
            <pc:sldMk cId="2844325024" sldId="276"/>
            <ac:spMk id="4" creationId="{82F06F74-AE1C-19C1-8959-5DAB43BADA8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981F46-F010-4C62-8335-FC54E0502489}" type="datetimeFigureOut">
              <a:rPr kumimoji="1" lang="ja-JP" altLang="en-US" smtClean="0"/>
              <a:t>2026/8/4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1D65F8-6308-4A96-B1E5-06751223366D}" type="slidenum">
              <a:rPr kumimoji="1" lang="ja-JP" altLang="en-US" smtClean="0"/>
              <a:t>‹#›</a:t>
            </a:fld>
            <a:endParaRPr kumimoji="1" lang="ja-JP" altLang="en-US"/>
          </a:p>
        </p:txBody>
      </p:sp>
    </p:spTree>
    <p:extLst>
      <p:ext uri="{BB962C8B-B14F-4D97-AF65-F5344CB8AC3E}">
        <p14:creationId xmlns:p14="http://schemas.microsoft.com/office/powerpoint/2010/main" val="253141662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1D65F8-6308-4A96-B1E5-06751223366D}" type="slidenum">
              <a:rPr kumimoji="1" lang="ja-JP" altLang="en-US" smtClean="0"/>
              <a:t>7</a:t>
            </a:fld>
            <a:endParaRPr kumimoji="1" lang="ja-JP" altLang="en-US"/>
          </a:p>
        </p:txBody>
      </p:sp>
    </p:spTree>
    <p:extLst>
      <p:ext uri="{BB962C8B-B14F-4D97-AF65-F5344CB8AC3E}">
        <p14:creationId xmlns:p14="http://schemas.microsoft.com/office/powerpoint/2010/main" val="3537188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1D65F8-6308-4A96-B1E5-06751223366D}" type="slidenum">
              <a:rPr kumimoji="1" lang="ja-JP" altLang="en-US" smtClean="0"/>
              <a:t>10</a:t>
            </a:fld>
            <a:endParaRPr kumimoji="1" lang="ja-JP" altLang="en-US"/>
          </a:p>
        </p:txBody>
      </p:sp>
    </p:spTree>
    <p:extLst>
      <p:ext uri="{BB962C8B-B14F-4D97-AF65-F5344CB8AC3E}">
        <p14:creationId xmlns:p14="http://schemas.microsoft.com/office/powerpoint/2010/main" val="1360667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1D65F8-6308-4A96-B1E5-06751223366D}" type="slidenum">
              <a:rPr kumimoji="1" lang="ja-JP" altLang="en-US" smtClean="0"/>
              <a:t>11</a:t>
            </a:fld>
            <a:endParaRPr kumimoji="1" lang="ja-JP" altLang="en-US"/>
          </a:p>
        </p:txBody>
      </p:sp>
    </p:spTree>
    <p:extLst>
      <p:ext uri="{BB962C8B-B14F-4D97-AF65-F5344CB8AC3E}">
        <p14:creationId xmlns:p14="http://schemas.microsoft.com/office/powerpoint/2010/main" val="3166865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1D65F8-6308-4A96-B1E5-06751223366D}" type="slidenum">
              <a:rPr kumimoji="1" lang="ja-JP" altLang="en-US" smtClean="0"/>
              <a:t>12</a:t>
            </a:fld>
            <a:endParaRPr kumimoji="1" lang="ja-JP" altLang="en-US"/>
          </a:p>
        </p:txBody>
      </p:sp>
    </p:spTree>
    <p:extLst>
      <p:ext uri="{BB962C8B-B14F-4D97-AF65-F5344CB8AC3E}">
        <p14:creationId xmlns:p14="http://schemas.microsoft.com/office/powerpoint/2010/main" val="2850888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66B7BC-1FDC-D52A-FF0D-95D7B3681D76}"/>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1054B0B-BB29-BADD-B333-F56F41AEBC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3B46506-5902-5F5D-D44C-4C7C88925AE9}"/>
              </a:ext>
            </a:extLst>
          </p:cNvPr>
          <p:cNvSpPr>
            <a:spLocks noGrp="1"/>
          </p:cNvSpPr>
          <p:nvPr>
            <p:ph type="dt" sz="half" idx="10"/>
          </p:nvPr>
        </p:nvSpPr>
        <p:spPr/>
        <p:txBody>
          <a:bodyPr/>
          <a:lstStyle/>
          <a:p>
            <a:fld id="{DA658136-224F-46F8-AE91-65418F8F0C8C}" type="datetime1">
              <a:rPr kumimoji="1" lang="ja-JP" altLang="en-US" smtClean="0"/>
              <a:t>2026/8/4</a:t>
            </a:fld>
            <a:endParaRPr kumimoji="1" lang="ja-JP" altLang="en-US"/>
          </a:p>
        </p:txBody>
      </p:sp>
      <p:sp>
        <p:nvSpPr>
          <p:cNvPr id="5" name="フッター プレースホルダー 4">
            <a:extLst>
              <a:ext uri="{FF2B5EF4-FFF2-40B4-BE49-F238E27FC236}">
                <a16:creationId xmlns:a16="http://schemas.microsoft.com/office/drawing/2014/main" id="{43797276-7F52-30F9-3174-060A2B2FCF0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7EB146A-A6C5-34E0-7C57-ADD52A07B4BC}"/>
              </a:ext>
            </a:extLst>
          </p:cNvPr>
          <p:cNvSpPr>
            <a:spLocks noGrp="1"/>
          </p:cNvSpPr>
          <p:nvPr>
            <p:ph type="sldNum" sz="quarter" idx="12"/>
          </p:nvPr>
        </p:nvSpPr>
        <p:spPr/>
        <p:txBody>
          <a:bodyPr/>
          <a:lstStyle/>
          <a:p>
            <a:fld id="{950DF1B3-E3DF-444C-999F-8AF3D2F5253D}" type="slidenum">
              <a:rPr kumimoji="1" lang="ja-JP" altLang="en-US" smtClean="0"/>
              <a:t>‹#›</a:t>
            </a:fld>
            <a:endParaRPr kumimoji="1" lang="ja-JP" altLang="en-US"/>
          </a:p>
        </p:txBody>
      </p:sp>
    </p:spTree>
    <p:extLst>
      <p:ext uri="{BB962C8B-B14F-4D97-AF65-F5344CB8AC3E}">
        <p14:creationId xmlns:p14="http://schemas.microsoft.com/office/powerpoint/2010/main" val="1686976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A79980-0DB1-B277-40B5-65972756B9D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CE3D582-A1CD-C59D-6899-2405E255F15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4E84740-F896-2F25-5D20-3C67E7BD6E3E}"/>
              </a:ext>
            </a:extLst>
          </p:cNvPr>
          <p:cNvSpPr>
            <a:spLocks noGrp="1"/>
          </p:cNvSpPr>
          <p:nvPr>
            <p:ph type="dt" sz="half" idx="10"/>
          </p:nvPr>
        </p:nvSpPr>
        <p:spPr/>
        <p:txBody>
          <a:bodyPr/>
          <a:lstStyle/>
          <a:p>
            <a:fld id="{196CA2BE-CAF6-4FA0-A97E-8B557CD50B4B}" type="datetime1">
              <a:rPr kumimoji="1" lang="ja-JP" altLang="en-US" smtClean="0"/>
              <a:t>2026/8/4</a:t>
            </a:fld>
            <a:endParaRPr kumimoji="1" lang="ja-JP" altLang="en-US"/>
          </a:p>
        </p:txBody>
      </p:sp>
      <p:sp>
        <p:nvSpPr>
          <p:cNvPr id="5" name="フッター プレースホルダー 4">
            <a:extLst>
              <a:ext uri="{FF2B5EF4-FFF2-40B4-BE49-F238E27FC236}">
                <a16:creationId xmlns:a16="http://schemas.microsoft.com/office/drawing/2014/main" id="{26A69172-1EAE-FC73-EC4A-6B659205598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69727B4-B005-96F9-F337-2E965DC3301E}"/>
              </a:ext>
            </a:extLst>
          </p:cNvPr>
          <p:cNvSpPr>
            <a:spLocks noGrp="1"/>
          </p:cNvSpPr>
          <p:nvPr>
            <p:ph type="sldNum" sz="quarter" idx="12"/>
          </p:nvPr>
        </p:nvSpPr>
        <p:spPr/>
        <p:txBody>
          <a:bodyPr/>
          <a:lstStyle/>
          <a:p>
            <a:fld id="{950DF1B3-E3DF-444C-999F-8AF3D2F5253D}" type="slidenum">
              <a:rPr kumimoji="1" lang="ja-JP" altLang="en-US" smtClean="0"/>
              <a:t>‹#›</a:t>
            </a:fld>
            <a:endParaRPr kumimoji="1" lang="ja-JP" altLang="en-US"/>
          </a:p>
        </p:txBody>
      </p:sp>
    </p:spTree>
    <p:extLst>
      <p:ext uri="{BB962C8B-B14F-4D97-AF65-F5344CB8AC3E}">
        <p14:creationId xmlns:p14="http://schemas.microsoft.com/office/powerpoint/2010/main" val="2058885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303828-7D19-E839-2A37-0A20B99BFA3A}"/>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892D12A-E421-67B3-7F55-769B201DBA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C40D651-08CC-489E-8D7B-BDFB43781EBC}"/>
              </a:ext>
            </a:extLst>
          </p:cNvPr>
          <p:cNvSpPr>
            <a:spLocks noGrp="1"/>
          </p:cNvSpPr>
          <p:nvPr>
            <p:ph type="dt" sz="half" idx="10"/>
          </p:nvPr>
        </p:nvSpPr>
        <p:spPr/>
        <p:txBody>
          <a:bodyPr/>
          <a:lstStyle/>
          <a:p>
            <a:fld id="{410DB9DB-9FDD-47BF-A9A3-B8E8B98BD065}" type="datetime1">
              <a:rPr kumimoji="1" lang="ja-JP" altLang="en-US" smtClean="0"/>
              <a:t>2026/8/4</a:t>
            </a:fld>
            <a:endParaRPr kumimoji="1" lang="ja-JP" altLang="en-US"/>
          </a:p>
        </p:txBody>
      </p:sp>
      <p:sp>
        <p:nvSpPr>
          <p:cNvPr id="5" name="フッター プレースホルダー 4">
            <a:extLst>
              <a:ext uri="{FF2B5EF4-FFF2-40B4-BE49-F238E27FC236}">
                <a16:creationId xmlns:a16="http://schemas.microsoft.com/office/drawing/2014/main" id="{7ECC9AAC-BB30-8684-5CF6-6B30710CB3C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C3ABAFA-672A-CCD5-554F-3985C90A08A6}"/>
              </a:ext>
            </a:extLst>
          </p:cNvPr>
          <p:cNvSpPr>
            <a:spLocks noGrp="1"/>
          </p:cNvSpPr>
          <p:nvPr>
            <p:ph type="sldNum" sz="quarter" idx="12"/>
          </p:nvPr>
        </p:nvSpPr>
        <p:spPr/>
        <p:txBody>
          <a:bodyPr/>
          <a:lstStyle/>
          <a:p>
            <a:fld id="{950DF1B3-E3DF-444C-999F-8AF3D2F5253D}" type="slidenum">
              <a:rPr kumimoji="1" lang="ja-JP" altLang="en-US" smtClean="0"/>
              <a:t>‹#›</a:t>
            </a:fld>
            <a:endParaRPr kumimoji="1" lang="ja-JP" altLang="en-US"/>
          </a:p>
        </p:txBody>
      </p:sp>
    </p:spTree>
    <p:extLst>
      <p:ext uri="{BB962C8B-B14F-4D97-AF65-F5344CB8AC3E}">
        <p14:creationId xmlns:p14="http://schemas.microsoft.com/office/powerpoint/2010/main" val="2776577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666FBC-6B95-8C90-F40A-A92FC0E04FB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7944D36-C498-9B90-61F0-6D888480CAB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5EA3EC3-5CE3-955A-3DC1-6BB8AE46B912}"/>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6C1BDF66-ED17-5F62-0BC7-921007030053}"/>
              </a:ext>
            </a:extLst>
          </p:cNvPr>
          <p:cNvSpPr>
            <a:spLocks noGrp="1"/>
          </p:cNvSpPr>
          <p:nvPr>
            <p:ph type="dt" sz="half" idx="10"/>
          </p:nvPr>
        </p:nvSpPr>
        <p:spPr/>
        <p:txBody>
          <a:bodyPr/>
          <a:lstStyle/>
          <a:p>
            <a:fld id="{0EF10AB2-5851-4E6F-8F00-E49278646C6A}" type="datetime1">
              <a:rPr kumimoji="1" lang="ja-JP" altLang="en-US" smtClean="0"/>
              <a:t>2026/8/4</a:t>
            </a:fld>
            <a:endParaRPr kumimoji="1" lang="ja-JP" altLang="en-US"/>
          </a:p>
        </p:txBody>
      </p:sp>
      <p:sp>
        <p:nvSpPr>
          <p:cNvPr id="6" name="フッター プレースホルダー 5">
            <a:extLst>
              <a:ext uri="{FF2B5EF4-FFF2-40B4-BE49-F238E27FC236}">
                <a16:creationId xmlns:a16="http://schemas.microsoft.com/office/drawing/2014/main" id="{6C171661-025A-B56A-8F58-EDDCD2CFE83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8033416-5C46-EBA8-D51C-3C0F5EF7A538}"/>
              </a:ext>
            </a:extLst>
          </p:cNvPr>
          <p:cNvSpPr>
            <a:spLocks noGrp="1"/>
          </p:cNvSpPr>
          <p:nvPr>
            <p:ph type="sldNum" sz="quarter" idx="12"/>
          </p:nvPr>
        </p:nvSpPr>
        <p:spPr/>
        <p:txBody>
          <a:bodyPr/>
          <a:lstStyle/>
          <a:p>
            <a:fld id="{950DF1B3-E3DF-444C-999F-8AF3D2F5253D}" type="slidenum">
              <a:rPr kumimoji="1" lang="ja-JP" altLang="en-US" smtClean="0"/>
              <a:t>‹#›</a:t>
            </a:fld>
            <a:endParaRPr kumimoji="1" lang="ja-JP" altLang="en-US"/>
          </a:p>
        </p:txBody>
      </p:sp>
    </p:spTree>
    <p:extLst>
      <p:ext uri="{BB962C8B-B14F-4D97-AF65-F5344CB8AC3E}">
        <p14:creationId xmlns:p14="http://schemas.microsoft.com/office/powerpoint/2010/main" val="3838531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F63D92-E4B2-86FB-0F15-3FDDCFDCAC8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B0B980-DDFD-D00E-C74F-8C9BF2A290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CFCB0B3C-0887-03FC-1197-D970D05A8EE8}"/>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16D75808-61AE-23F1-475E-02288D2D79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59A95A7-A081-F2DA-CE6A-C4C7456492CA}"/>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0DFC5FA-71BD-C3D8-B93F-0B5E8A046AD7}"/>
              </a:ext>
            </a:extLst>
          </p:cNvPr>
          <p:cNvSpPr>
            <a:spLocks noGrp="1"/>
          </p:cNvSpPr>
          <p:nvPr>
            <p:ph type="dt" sz="half" idx="10"/>
          </p:nvPr>
        </p:nvSpPr>
        <p:spPr/>
        <p:txBody>
          <a:bodyPr/>
          <a:lstStyle/>
          <a:p>
            <a:fld id="{1EAC2B25-ACB7-4FD3-B11C-9BCEBFFD2C49}" type="datetime1">
              <a:rPr kumimoji="1" lang="ja-JP" altLang="en-US" smtClean="0"/>
              <a:t>2026/8/4</a:t>
            </a:fld>
            <a:endParaRPr kumimoji="1" lang="ja-JP" altLang="en-US"/>
          </a:p>
        </p:txBody>
      </p:sp>
      <p:sp>
        <p:nvSpPr>
          <p:cNvPr id="8" name="フッター プレースホルダー 7">
            <a:extLst>
              <a:ext uri="{FF2B5EF4-FFF2-40B4-BE49-F238E27FC236}">
                <a16:creationId xmlns:a16="http://schemas.microsoft.com/office/drawing/2014/main" id="{B07E3992-C84C-266C-AFD8-31E77103614D}"/>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80BE062-48A6-756A-DB36-DC61B8ED9E26}"/>
              </a:ext>
            </a:extLst>
          </p:cNvPr>
          <p:cNvSpPr>
            <a:spLocks noGrp="1"/>
          </p:cNvSpPr>
          <p:nvPr>
            <p:ph type="sldNum" sz="quarter" idx="12"/>
          </p:nvPr>
        </p:nvSpPr>
        <p:spPr/>
        <p:txBody>
          <a:bodyPr/>
          <a:lstStyle/>
          <a:p>
            <a:fld id="{950DF1B3-E3DF-444C-999F-8AF3D2F5253D}" type="slidenum">
              <a:rPr kumimoji="1" lang="ja-JP" altLang="en-US" smtClean="0"/>
              <a:t>‹#›</a:t>
            </a:fld>
            <a:endParaRPr kumimoji="1" lang="ja-JP" altLang="en-US"/>
          </a:p>
        </p:txBody>
      </p:sp>
    </p:spTree>
    <p:extLst>
      <p:ext uri="{BB962C8B-B14F-4D97-AF65-F5344CB8AC3E}">
        <p14:creationId xmlns:p14="http://schemas.microsoft.com/office/powerpoint/2010/main" val="63929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A954CF-37B3-949E-A86B-84EEF883DF2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4C423687-4CDA-4C4F-0BA4-ED3EC902D1D8}"/>
              </a:ext>
            </a:extLst>
          </p:cNvPr>
          <p:cNvSpPr>
            <a:spLocks noGrp="1"/>
          </p:cNvSpPr>
          <p:nvPr>
            <p:ph type="dt" sz="half" idx="10"/>
          </p:nvPr>
        </p:nvSpPr>
        <p:spPr/>
        <p:txBody>
          <a:bodyPr/>
          <a:lstStyle/>
          <a:p>
            <a:fld id="{452AF05B-586A-4B53-9FA8-3D9213F8C549}" type="datetime1">
              <a:rPr kumimoji="1" lang="ja-JP" altLang="en-US" smtClean="0"/>
              <a:t>2026/8/4</a:t>
            </a:fld>
            <a:endParaRPr kumimoji="1" lang="ja-JP" altLang="en-US"/>
          </a:p>
        </p:txBody>
      </p:sp>
      <p:sp>
        <p:nvSpPr>
          <p:cNvPr id="4" name="フッター プレースホルダー 3">
            <a:extLst>
              <a:ext uri="{FF2B5EF4-FFF2-40B4-BE49-F238E27FC236}">
                <a16:creationId xmlns:a16="http://schemas.microsoft.com/office/drawing/2014/main" id="{3F50C721-EAC8-F752-7999-915737C0997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BED2427-3C3D-EC45-C6FB-E7B7608F52E9}"/>
              </a:ext>
            </a:extLst>
          </p:cNvPr>
          <p:cNvSpPr>
            <a:spLocks noGrp="1"/>
          </p:cNvSpPr>
          <p:nvPr>
            <p:ph type="sldNum" sz="quarter" idx="12"/>
          </p:nvPr>
        </p:nvSpPr>
        <p:spPr/>
        <p:txBody>
          <a:bodyPr/>
          <a:lstStyle/>
          <a:p>
            <a:fld id="{950DF1B3-E3DF-444C-999F-8AF3D2F5253D}" type="slidenum">
              <a:rPr kumimoji="1" lang="ja-JP" altLang="en-US" smtClean="0"/>
              <a:t>‹#›</a:t>
            </a:fld>
            <a:endParaRPr kumimoji="1" lang="ja-JP" altLang="en-US"/>
          </a:p>
        </p:txBody>
      </p:sp>
    </p:spTree>
    <p:extLst>
      <p:ext uri="{BB962C8B-B14F-4D97-AF65-F5344CB8AC3E}">
        <p14:creationId xmlns:p14="http://schemas.microsoft.com/office/powerpoint/2010/main" val="3975668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1A582938-5989-9AFC-8C7C-E92A878495FD}"/>
              </a:ext>
            </a:extLst>
          </p:cNvPr>
          <p:cNvSpPr>
            <a:spLocks noGrp="1"/>
          </p:cNvSpPr>
          <p:nvPr>
            <p:ph type="dt" sz="half" idx="10"/>
          </p:nvPr>
        </p:nvSpPr>
        <p:spPr/>
        <p:txBody>
          <a:bodyPr/>
          <a:lstStyle/>
          <a:p>
            <a:fld id="{815D4E2E-9149-4CC6-9C39-337921DE8BEB}" type="datetime1">
              <a:rPr kumimoji="1" lang="ja-JP" altLang="en-US" smtClean="0"/>
              <a:t>2026/8/4</a:t>
            </a:fld>
            <a:endParaRPr kumimoji="1" lang="ja-JP" altLang="en-US"/>
          </a:p>
        </p:txBody>
      </p:sp>
      <p:sp>
        <p:nvSpPr>
          <p:cNvPr id="3" name="フッター プレースホルダー 2">
            <a:extLst>
              <a:ext uri="{FF2B5EF4-FFF2-40B4-BE49-F238E27FC236}">
                <a16:creationId xmlns:a16="http://schemas.microsoft.com/office/drawing/2014/main" id="{97126959-5917-A686-8DA7-EDF1AE0A574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72E0E9D-30AF-6FDA-9140-4AC07A5068AF}"/>
              </a:ext>
            </a:extLst>
          </p:cNvPr>
          <p:cNvSpPr>
            <a:spLocks noGrp="1"/>
          </p:cNvSpPr>
          <p:nvPr>
            <p:ph type="sldNum" sz="quarter" idx="12"/>
          </p:nvPr>
        </p:nvSpPr>
        <p:spPr/>
        <p:txBody>
          <a:bodyPr/>
          <a:lstStyle/>
          <a:p>
            <a:fld id="{950DF1B3-E3DF-444C-999F-8AF3D2F5253D}" type="slidenum">
              <a:rPr kumimoji="1" lang="ja-JP" altLang="en-US" smtClean="0"/>
              <a:t>‹#›</a:t>
            </a:fld>
            <a:endParaRPr kumimoji="1" lang="ja-JP" altLang="en-US"/>
          </a:p>
        </p:txBody>
      </p:sp>
    </p:spTree>
    <p:extLst>
      <p:ext uri="{BB962C8B-B14F-4D97-AF65-F5344CB8AC3E}">
        <p14:creationId xmlns:p14="http://schemas.microsoft.com/office/powerpoint/2010/main" val="1125964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9991B7-2268-8125-CD56-AF32DF390B6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3B1006B-2884-3594-0DD2-7AC35A7D12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768419CA-836E-1DA6-A017-53A64EBB0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B7F1DC3-0B5A-5B5D-A979-9BA0F2A35DC8}"/>
              </a:ext>
            </a:extLst>
          </p:cNvPr>
          <p:cNvSpPr>
            <a:spLocks noGrp="1"/>
          </p:cNvSpPr>
          <p:nvPr>
            <p:ph type="dt" sz="half" idx="10"/>
          </p:nvPr>
        </p:nvSpPr>
        <p:spPr/>
        <p:txBody>
          <a:bodyPr/>
          <a:lstStyle/>
          <a:p>
            <a:fld id="{033FCA49-C059-484E-B2AD-6174F65F5D63}" type="datetime1">
              <a:rPr kumimoji="1" lang="ja-JP" altLang="en-US" smtClean="0"/>
              <a:t>2026/8/4</a:t>
            </a:fld>
            <a:endParaRPr kumimoji="1" lang="ja-JP" altLang="en-US"/>
          </a:p>
        </p:txBody>
      </p:sp>
      <p:sp>
        <p:nvSpPr>
          <p:cNvPr id="6" name="フッター プレースホルダー 5">
            <a:extLst>
              <a:ext uri="{FF2B5EF4-FFF2-40B4-BE49-F238E27FC236}">
                <a16:creationId xmlns:a16="http://schemas.microsoft.com/office/drawing/2014/main" id="{B27D1658-BE1B-FBA2-81D0-49FB8B7DB64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C4DB11A-EE8D-374C-6E59-30C48154F180}"/>
              </a:ext>
            </a:extLst>
          </p:cNvPr>
          <p:cNvSpPr>
            <a:spLocks noGrp="1"/>
          </p:cNvSpPr>
          <p:nvPr>
            <p:ph type="sldNum" sz="quarter" idx="12"/>
          </p:nvPr>
        </p:nvSpPr>
        <p:spPr/>
        <p:txBody>
          <a:bodyPr/>
          <a:lstStyle/>
          <a:p>
            <a:fld id="{950DF1B3-E3DF-444C-999F-8AF3D2F5253D}" type="slidenum">
              <a:rPr kumimoji="1" lang="ja-JP" altLang="en-US" smtClean="0"/>
              <a:t>‹#›</a:t>
            </a:fld>
            <a:endParaRPr kumimoji="1" lang="ja-JP" altLang="en-US"/>
          </a:p>
        </p:txBody>
      </p:sp>
    </p:spTree>
    <p:extLst>
      <p:ext uri="{BB962C8B-B14F-4D97-AF65-F5344CB8AC3E}">
        <p14:creationId xmlns:p14="http://schemas.microsoft.com/office/powerpoint/2010/main" val="1390616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24DD83-7A22-AA22-1DB3-FBFCE81D989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5B83D139-92AE-F222-3A2A-DD9801543A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FE3AF020-D7EA-AD0F-3D7B-DAD4ED5D0F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E8BB79D-9560-5C76-E75F-8B6920FDBA53}"/>
              </a:ext>
            </a:extLst>
          </p:cNvPr>
          <p:cNvSpPr>
            <a:spLocks noGrp="1"/>
          </p:cNvSpPr>
          <p:nvPr>
            <p:ph type="dt" sz="half" idx="10"/>
          </p:nvPr>
        </p:nvSpPr>
        <p:spPr/>
        <p:txBody>
          <a:bodyPr/>
          <a:lstStyle/>
          <a:p>
            <a:fld id="{F6C767D0-8DDB-4153-81F8-6368DDDF65DF}" type="datetime1">
              <a:rPr kumimoji="1" lang="ja-JP" altLang="en-US" smtClean="0"/>
              <a:t>2026/8/4</a:t>
            </a:fld>
            <a:endParaRPr kumimoji="1" lang="ja-JP" altLang="en-US"/>
          </a:p>
        </p:txBody>
      </p:sp>
      <p:sp>
        <p:nvSpPr>
          <p:cNvPr id="6" name="フッター プレースホルダー 5">
            <a:extLst>
              <a:ext uri="{FF2B5EF4-FFF2-40B4-BE49-F238E27FC236}">
                <a16:creationId xmlns:a16="http://schemas.microsoft.com/office/drawing/2014/main" id="{18E68D96-53B4-2149-E0F8-04A7F7C0883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66E653A-E1E3-C118-7F9A-5316A62C163A}"/>
              </a:ext>
            </a:extLst>
          </p:cNvPr>
          <p:cNvSpPr>
            <a:spLocks noGrp="1"/>
          </p:cNvSpPr>
          <p:nvPr>
            <p:ph type="sldNum" sz="quarter" idx="12"/>
          </p:nvPr>
        </p:nvSpPr>
        <p:spPr/>
        <p:txBody>
          <a:bodyPr/>
          <a:lstStyle/>
          <a:p>
            <a:fld id="{950DF1B3-E3DF-444C-999F-8AF3D2F5253D}" type="slidenum">
              <a:rPr kumimoji="1" lang="ja-JP" altLang="en-US" smtClean="0"/>
              <a:t>‹#›</a:t>
            </a:fld>
            <a:endParaRPr kumimoji="1" lang="ja-JP" altLang="en-US"/>
          </a:p>
        </p:txBody>
      </p:sp>
    </p:spTree>
    <p:extLst>
      <p:ext uri="{BB962C8B-B14F-4D97-AF65-F5344CB8AC3E}">
        <p14:creationId xmlns:p14="http://schemas.microsoft.com/office/powerpoint/2010/main" val="120031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6CB94B-0545-ADD7-7BF7-65C84A39C09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498B32C-A523-1661-FEBE-4F5B9980161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FDBF374-C7E5-91E3-5B56-6C76BF7CAF7E}"/>
              </a:ext>
            </a:extLst>
          </p:cNvPr>
          <p:cNvSpPr>
            <a:spLocks noGrp="1"/>
          </p:cNvSpPr>
          <p:nvPr>
            <p:ph type="dt" sz="half" idx="10"/>
          </p:nvPr>
        </p:nvSpPr>
        <p:spPr/>
        <p:txBody>
          <a:bodyPr/>
          <a:lstStyle/>
          <a:p>
            <a:fld id="{4CB8FA89-816B-4AA4-8AF8-295717EDF1B4}" type="datetime1">
              <a:rPr kumimoji="1" lang="ja-JP" altLang="en-US" smtClean="0"/>
              <a:t>2026/8/4</a:t>
            </a:fld>
            <a:endParaRPr kumimoji="1" lang="ja-JP" altLang="en-US"/>
          </a:p>
        </p:txBody>
      </p:sp>
      <p:sp>
        <p:nvSpPr>
          <p:cNvPr id="5" name="フッター プレースホルダー 4">
            <a:extLst>
              <a:ext uri="{FF2B5EF4-FFF2-40B4-BE49-F238E27FC236}">
                <a16:creationId xmlns:a16="http://schemas.microsoft.com/office/drawing/2014/main" id="{FDEF82D7-68DD-16C1-9905-8345F63F94D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E46B7AB-2CEA-EDCD-7E93-4994D8F940C5}"/>
              </a:ext>
            </a:extLst>
          </p:cNvPr>
          <p:cNvSpPr>
            <a:spLocks noGrp="1"/>
          </p:cNvSpPr>
          <p:nvPr>
            <p:ph type="sldNum" sz="quarter" idx="12"/>
          </p:nvPr>
        </p:nvSpPr>
        <p:spPr/>
        <p:txBody>
          <a:bodyPr/>
          <a:lstStyle/>
          <a:p>
            <a:fld id="{950DF1B3-E3DF-444C-999F-8AF3D2F5253D}" type="slidenum">
              <a:rPr kumimoji="1" lang="ja-JP" altLang="en-US" smtClean="0"/>
              <a:t>‹#›</a:t>
            </a:fld>
            <a:endParaRPr kumimoji="1" lang="ja-JP" altLang="en-US"/>
          </a:p>
        </p:txBody>
      </p:sp>
    </p:spTree>
    <p:extLst>
      <p:ext uri="{BB962C8B-B14F-4D97-AF65-F5344CB8AC3E}">
        <p14:creationId xmlns:p14="http://schemas.microsoft.com/office/powerpoint/2010/main" val="2516669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7D67530E-3F3C-81B6-3F94-A71646748032}"/>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B61A7A3-4990-325C-A243-62FCB938E900}"/>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0FE7011-594B-545F-2657-7FDD4AD15B9B}"/>
              </a:ext>
            </a:extLst>
          </p:cNvPr>
          <p:cNvSpPr>
            <a:spLocks noGrp="1"/>
          </p:cNvSpPr>
          <p:nvPr>
            <p:ph type="dt" sz="half" idx="10"/>
          </p:nvPr>
        </p:nvSpPr>
        <p:spPr/>
        <p:txBody>
          <a:bodyPr/>
          <a:lstStyle/>
          <a:p>
            <a:fld id="{9C296E94-2EF2-45E7-9579-6568E66182BC}" type="datetime1">
              <a:rPr kumimoji="1" lang="ja-JP" altLang="en-US" smtClean="0"/>
              <a:t>2026/8/4</a:t>
            </a:fld>
            <a:endParaRPr kumimoji="1" lang="ja-JP" altLang="en-US"/>
          </a:p>
        </p:txBody>
      </p:sp>
      <p:sp>
        <p:nvSpPr>
          <p:cNvPr id="5" name="フッター プレースホルダー 4">
            <a:extLst>
              <a:ext uri="{FF2B5EF4-FFF2-40B4-BE49-F238E27FC236}">
                <a16:creationId xmlns:a16="http://schemas.microsoft.com/office/drawing/2014/main" id="{C067677C-BA47-0F1C-4F4B-CA1D3483686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7BDA6B-63F6-5125-2421-D31AB8B91590}"/>
              </a:ext>
            </a:extLst>
          </p:cNvPr>
          <p:cNvSpPr>
            <a:spLocks noGrp="1"/>
          </p:cNvSpPr>
          <p:nvPr>
            <p:ph type="sldNum" sz="quarter" idx="12"/>
          </p:nvPr>
        </p:nvSpPr>
        <p:spPr/>
        <p:txBody>
          <a:bodyPr/>
          <a:lstStyle/>
          <a:p>
            <a:fld id="{950DF1B3-E3DF-444C-999F-8AF3D2F5253D}" type="slidenum">
              <a:rPr kumimoji="1" lang="ja-JP" altLang="en-US" smtClean="0"/>
              <a:t>‹#›</a:t>
            </a:fld>
            <a:endParaRPr kumimoji="1" lang="ja-JP" altLang="en-US"/>
          </a:p>
        </p:txBody>
      </p:sp>
    </p:spTree>
    <p:extLst>
      <p:ext uri="{BB962C8B-B14F-4D97-AF65-F5344CB8AC3E}">
        <p14:creationId xmlns:p14="http://schemas.microsoft.com/office/powerpoint/2010/main" val="3874793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2E30BC0-E641-2F74-A0B4-1A65F33950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F81AE7C-45AE-2793-8063-1B5BFDC8EE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D9B35BB-C49E-812A-CE74-274AA209A7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31CEF3E-6842-45F7-9635-8E88950C4EE3}" type="datetime1">
              <a:rPr kumimoji="1" lang="ja-JP" altLang="en-US" smtClean="0"/>
              <a:t>2026/8/4</a:t>
            </a:fld>
            <a:endParaRPr kumimoji="1" lang="ja-JP" altLang="en-US"/>
          </a:p>
        </p:txBody>
      </p:sp>
      <p:sp>
        <p:nvSpPr>
          <p:cNvPr id="5" name="フッター プレースホルダー 4">
            <a:extLst>
              <a:ext uri="{FF2B5EF4-FFF2-40B4-BE49-F238E27FC236}">
                <a16:creationId xmlns:a16="http://schemas.microsoft.com/office/drawing/2014/main" id="{FD369548-C8F0-D49F-8432-829E59E548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54D76E43-5B2D-13E7-6214-C3611FE193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50DF1B3-E3DF-444C-999F-8AF3D2F5253D}" type="slidenum">
              <a:rPr kumimoji="1" lang="ja-JP" altLang="en-US" smtClean="0"/>
              <a:t>‹#›</a:t>
            </a:fld>
            <a:endParaRPr kumimoji="1" lang="ja-JP" altLang="en-US"/>
          </a:p>
        </p:txBody>
      </p:sp>
    </p:spTree>
    <p:extLst>
      <p:ext uri="{BB962C8B-B14F-4D97-AF65-F5344CB8AC3E}">
        <p14:creationId xmlns:p14="http://schemas.microsoft.com/office/powerpoint/2010/main" val="1044340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tmp"/></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E3BF7948-38DF-504A-9567-A811B1D5ADFF}"/>
              </a:ext>
            </a:extLst>
          </p:cNvPr>
          <p:cNvSpPr>
            <a:spLocks noGrp="1"/>
          </p:cNvSpPr>
          <p:nvPr>
            <p:ph type="ctrTitle"/>
          </p:nvPr>
        </p:nvSpPr>
        <p:spPr/>
        <p:txBody>
          <a:bodyPr>
            <a:normAutofit/>
          </a:bodyPr>
          <a:lstStyle/>
          <a:p>
            <a:r>
              <a:rPr lang="ja-JP" altLang="en-US" sz="3200" b="1" dirty="0"/>
              <a:t>諸経費上昇説明参考資料</a:t>
            </a:r>
          </a:p>
        </p:txBody>
      </p:sp>
      <p:sp>
        <p:nvSpPr>
          <p:cNvPr id="4" name="字幕 3">
            <a:extLst>
              <a:ext uri="{FF2B5EF4-FFF2-40B4-BE49-F238E27FC236}">
                <a16:creationId xmlns:a16="http://schemas.microsoft.com/office/drawing/2014/main" id="{82F06F74-AE1C-19C1-8959-5DAB43BADA8F}"/>
              </a:ext>
            </a:extLst>
          </p:cNvPr>
          <p:cNvSpPr>
            <a:spLocks noGrp="1"/>
          </p:cNvSpPr>
          <p:nvPr>
            <p:ph type="subTitle" idx="1"/>
          </p:nvPr>
        </p:nvSpPr>
        <p:spPr/>
        <p:txBody>
          <a:bodyPr/>
          <a:lstStyle/>
          <a:p>
            <a:r>
              <a:rPr lang="ja-JP" altLang="en-US" dirty="0"/>
              <a:t>全国砂糖特約店協同組合連合会</a:t>
            </a:r>
          </a:p>
        </p:txBody>
      </p:sp>
      <p:sp>
        <p:nvSpPr>
          <p:cNvPr id="2" name="スライド番号プレースホルダー 1">
            <a:extLst>
              <a:ext uri="{FF2B5EF4-FFF2-40B4-BE49-F238E27FC236}">
                <a16:creationId xmlns:a16="http://schemas.microsoft.com/office/drawing/2014/main" id="{E5A06EAB-07B4-0305-9DBF-E8B4F263F1A5}"/>
              </a:ext>
            </a:extLst>
          </p:cNvPr>
          <p:cNvSpPr>
            <a:spLocks noGrp="1"/>
          </p:cNvSpPr>
          <p:nvPr>
            <p:ph type="sldNum" sz="quarter" idx="12"/>
          </p:nvPr>
        </p:nvSpPr>
        <p:spPr/>
        <p:txBody>
          <a:bodyPr/>
          <a:lstStyle/>
          <a:p>
            <a:fld id="{950DF1B3-E3DF-444C-999F-8AF3D2F5253D}" type="slidenum">
              <a:rPr kumimoji="1" lang="ja-JP" altLang="en-US" smtClean="0"/>
              <a:t>1</a:t>
            </a:fld>
            <a:endParaRPr kumimoji="1" lang="ja-JP" altLang="en-US"/>
          </a:p>
        </p:txBody>
      </p:sp>
    </p:spTree>
    <p:extLst>
      <p:ext uri="{BB962C8B-B14F-4D97-AF65-F5344CB8AC3E}">
        <p14:creationId xmlns:p14="http://schemas.microsoft.com/office/powerpoint/2010/main" val="2844325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BB06100-1119-A7C2-6939-E2697457B554}"/>
              </a:ext>
            </a:extLst>
          </p:cNvPr>
          <p:cNvSpPr>
            <a:spLocks noGrp="1"/>
          </p:cNvSpPr>
          <p:nvPr>
            <p:ph type="sldNum" sz="quarter" idx="12"/>
          </p:nvPr>
        </p:nvSpPr>
        <p:spPr>
          <a:xfrm>
            <a:off x="8610600" y="6321861"/>
            <a:ext cx="2743200" cy="365125"/>
          </a:xfrm>
        </p:spPr>
        <p:txBody>
          <a:bodyPr/>
          <a:lstStyle/>
          <a:p>
            <a:fld id="{950DF1B3-E3DF-444C-999F-8AF3D2F5253D}" type="slidenum">
              <a:rPr kumimoji="1" lang="ja-JP" altLang="en-US" smtClean="0"/>
              <a:t>2</a:t>
            </a:fld>
            <a:endParaRPr kumimoji="1" lang="ja-JP" altLang="en-US"/>
          </a:p>
        </p:txBody>
      </p:sp>
      <p:pic>
        <p:nvPicPr>
          <p:cNvPr id="5" name="図 4">
            <a:extLst>
              <a:ext uri="{FF2B5EF4-FFF2-40B4-BE49-F238E27FC236}">
                <a16:creationId xmlns:a16="http://schemas.microsoft.com/office/drawing/2014/main" id="{F0758921-5E1D-52C4-519D-270317077DC4}"/>
              </a:ext>
            </a:extLst>
          </p:cNvPr>
          <p:cNvPicPr>
            <a:picLocks noChangeAspect="1"/>
          </p:cNvPicPr>
          <p:nvPr/>
        </p:nvPicPr>
        <p:blipFill>
          <a:blip r:embed="rId2"/>
          <a:srcRect l="5513" t="7797" r="278" b="41378"/>
          <a:stretch>
            <a:fillRect/>
          </a:stretch>
        </p:blipFill>
        <p:spPr>
          <a:xfrm>
            <a:off x="310303" y="1257299"/>
            <a:ext cx="11317150" cy="4095462"/>
          </a:xfrm>
          <a:prstGeom prst="rect">
            <a:avLst/>
          </a:prstGeom>
        </p:spPr>
      </p:pic>
      <p:sp>
        <p:nvSpPr>
          <p:cNvPr id="7" name="テキスト ボックス 6">
            <a:extLst>
              <a:ext uri="{FF2B5EF4-FFF2-40B4-BE49-F238E27FC236}">
                <a16:creationId xmlns:a16="http://schemas.microsoft.com/office/drawing/2014/main" id="{FE818848-EEA3-21F1-90A5-7C40AFCA256B}"/>
              </a:ext>
            </a:extLst>
          </p:cNvPr>
          <p:cNvSpPr txBox="1"/>
          <p:nvPr/>
        </p:nvSpPr>
        <p:spPr>
          <a:xfrm>
            <a:off x="310303" y="280997"/>
            <a:ext cx="7036069" cy="584775"/>
          </a:xfrm>
          <a:prstGeom prst="rect">
            <a:avLst/>
          </a:prstGeom>
          <a:noFill/>
        </p:spPr>
        <p:txBody>
          <a:bodyPr wrap="square" rtlCol="0">
            <a:spAutoFit/>
          </a:bodyPr>
          <a:lstStyle/>
          <a:p>
            <a:r>
              <a:rPr kumimoji="1" lang="ja-JP" altLang="en-US" sz="3200" b="1" u="sng" dirty="0">
                <a:latin typeface="ＭＳ Ｐゴシック" panose="020B0600070205080204" pitchFamily="50" charset="-128"/>
                <a:ea typeface="ＭＳ Ｐゴシック" panose="020B0600070205080204" pitchFamily="50" charset="-128"/>
              </a:rPr>
              <a:t>日経東京上白大袋安値変動表</a:t>
            </a:r>
          </a:p>
        </p:txBody>
      </p:sp>
      <p:grpSp>
        <p:nvGrpSpPr>
          <p:cNvPr id="12" name="グループ化 11">
            <a:extLst>
              <a:ext uri="{FF2B5EF4-FFF2-40B4-BE49-F238E27FC236}">
                <a16:creationId xmlns:a16="http://schemas.microsoft.com/office/drawing/2014/main" id="{EA802D4C-8A32-5A50-FD7A-1A562B6BEADF}"/>
              </a:ext>
            </a:extLst>
          </p:cNvPr>
          <p:cNvGrpSpPr/>
          <p:nvPr/>
        </p:nvGrpSpPr>
        <p:grpSpPr>
          <a:xfrm>
            <a:off x="597878" y="5600701"/>
            <a:ext cx="1987061" cy="755649"/>
            <a:chOff x="597878" y="5600701"/>
            <a:chExt cx="1987061" cy="755649"/>
          </a:xfrm>
        </p:grpSpPr>
        <p:sp>
          <p:nvSpPr>
            <p:cNvPr id="8" name="正方形/長方形 7">
              <a:extLst>
                <a:ext uri="{FF2B5EF4-FFF2-40B4-BE49-F238E27FC236}">
                  <a16:creationId xmlns:a16="http://schemas.microsoft.com/office/drawing/2014/main" id="{B2918072-9341-0E83-2DD0-19D5044C9558}"/>
                </a:ext>
              </a:extLst>
            </p:cNvPr>
            <p:cNvSpPr/>
            <p:nvPr/>
          </p:nvSpPr>
          <p:spPr>
            <a:xfrm>
              <a:off x="597878" y="5600701"/>
              <a:ext cx="1987061" cy="75564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テキスト ボックス 8">
              <a:extLst>
                <a:ext uri="{FF2B5EF4-FFF2-40B4-BE49-F238E27FC236}">
                  <a16:creationId xmlns:a16="http://schemas.microsoft.com/office/drawing/2014/main" id="{20B9071B-170D-DE64-E8AC-28909D1E0A51}"/>
                </a:ext>
              </a:extLst>
            </p:cNvPr>
            <p:cNvSpPr txBox="1"/>
            <p:nvPr/>
          </p:nvSpPr>
          <p:spPr>
            <a:xfrm>
              <a:off x="923193" y="5655359"/>
              <a:ext cx="1459522" cy="646331"/>
            </a:xfrm>
            <a:prstGeom prst="rect">
              <a:avLst/>
            </a:prstGeom>
            <a:noFill/>
          </p:spPr>
          <p:txBody>
            <a:bodyPr wrap="square" rtlCol="0">
              <a:spAutoFit/>
            </a:bodyPr>
            <a:lstStyle/>
            <a:p>
              <a:r>
                <a:rPr kumimoji="1" lang="en-US" altLang="ja-JP" b="1" dirty="0"/>
                <a:t>2000</a:t>
              </a:r>
              <a:r>
                <a:rPr kumimoji="1" lang="ja-JP" altLang="en-US" b="1" dirty="0"/>
                <a:t>年</a:t>
              </a:r>
              <a:r>
                <a:rPr kumimoji="1" lang="en-US" altLang="ja-JP" b="1" dirty="0"/>
                <a:t>9</a:t>
              </a:r>
              <a:r>
                <a:rPr kumimoji="1" lang="ja-JP" altLang="en-US" b="1" dirty="0"/>
                <a:t>月</a:t>
              </a:r>
              <a:endParaRPr kumimoji="1" lang="en-US" altLang="ja-JP" b="1" dirty="0"/>
            </a:p>
            <a:p>
              <a:r>
                <a:rPr kumimoji="1" lang="en-US" altLang="ja-JP" b="1" dirty="0"/>
                <a:t>132</a:t>
              </a:r>
              <a:r>
                <a:rPr kumimoji="1" lang="ja-JP" altLang="en-US" b="1" dirty="0"/>
                <a:t>円</a:t>
              </a:r>
              <a:r>
                <a:rPr kumimoji="1" lang="en-US" altLang="ja-JP" b="1" dirty="0"/>
                <a:t>/kg</a:t>
              </a:r>
              <a:endParaRPr kumimoji="1" lang="ja-JP" altLang="en-US" b="1" dirty="0"/>
            </a:p>
          </p:txBody>
        </p:sp>
      </p:grpSp>
      <p:grpSp>
        <p:nvGrpSpPr>
          <p:cNvPr id="15" name="グループ化 14">
            <a:extLst>
              <a:ext uri="{FF2B5EF4-FFF2-40B4-BE49-F238E27FC236}">
                <a16:creationId xmlns:a16="http://schemas.microsoft.com/office/drawing/2014/main" id="{79CFB120-EE00-959C-602F-3AF349CA6205}"/>
              </a:ext>
            </a:extLst>
          </p:cNvPr>
          <p:cNvGrpSpPr/>
          <p:nvPr/>
        </p:nvGrpSpPr>
        <p:grpSpPr>
          <a:xfrm>
            <a:off x="9640392" y="562027"/>
            <a:ext cx="1987061" cy="755649"/>
            <a:chOff x="597878" y="5600701"/>
            <a:chExt cx="1987061" cy="755649"/>
          </a:xfrm>
        </p:grpSpPr>
        <p:sp>
          <p:nvSpPr>
            <p:cNvPr id="16" name="正方形/長方形 15">
              <a:extLst>
                <a:ext uri="{FF2B5EF4-FFF2-40B4-BE49-F238E27FC236}">
                  <a16:creationId xmlns:a16="http://schemas.microsoft.com/office/drawing/2014/main" id="{D662B815-3073-C26C-F676-96D54A87C586}"/>
                </a:ext>
              </a:extLst>
            </p:cNvPr>
            <p:cNvSpPr/>
            <p:nvPr/>
          </p:nvSpPr>
          <p:spPr>
            <a:xfrm>
              <a:off x="597878" y="5600701"/>
              <a:ext cx="1987061" cy="75564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テキスト ボックス 16">
              <a:extLst>
                <a:ext uri="{FF2B5EF4-FFF2-40B4-BE49-F238E27FC236}">
                  <a16:creationId xmlns:a16="http://schemas.microsoft.com/office/drawing/2014/main" id="{E4C042BB-F971-CCEA-2029-FCFCE3D113BF}"/>
                </a:ext>
              </a:extLst>
            </p:cNvPr>
            <p:cNvSpPr txBox="1"/>
            <p:nvPr/>
          </p:nvSpPr>
          <p:spPr>
            <a:xfrm>
              <a:off x="939686" y="5655359"/>
              <a:ext cx="1459522" cy="646331"/>
            </a:xfrm>
            <a:prstGeom prst="rect">
              <a:avLst/>
            </a:prstGeom>
            <a:noFill/>
          </p:spPr>
          <p:txBody>
            <a:bodyPr wrap="square" rtlCol="0">
              <a:spAutoFit/>
            </a:bodyPr>
            <a:lstStyle/>
            <a:p>
              <a:r>
                <a:rPr kumimoji="1" lang="en-US" altLang="ja-JP" b="1" dirty="0"/>
                <a:t>2026</a:t>
              </a:r>
              <a:r>
                <a:rPr kumimoji="1" lang="ja-JP" altLang="en-US" b="1" dirty="0"/>
                <a:t>年</a:t>
              </a:r>
              <a:r>
                <a:rPr lang="en-US" altLang="ja-JP" b="1" dirty="0"/>
                <a:t>8</a:t>
              </a:r>
              <a:r>
                <a:rPr kumimoji="1" lang="ja-JP" altLang="en-US" b="1" dirty="0"/>
                <a:t>月</a:t>
              </a:r>
              <a:endParaRPr kumimoji="1" lang="en-US" altLang="ja-JP" b="1" dirty="0"/>
            </a:p>
            <a:p>
              <a:r>
                <a:rPr lang="en-US" altLang="ja-JP" b="1" dirty="0"/>
                <a:t>241</a:t>
              </a:r>
              <a:r>
                <a:rPr kumimoji="1" lang="ja-JP" altLang="en-US" b="1" dirty="0"/>
                <a:t>円</a:t>
              </a:r>
              <a:r>
                <a:rPr kumimoji="1" lang="en-US" altLang="ja-JP" b="1" dirty="0"/>
                <a:t>/kg</a:t>
              </a:r>
              <a:endParaRPr kumimoji="1" lang="ja-JP" altLang="en-US" b="1" dirty="0"/>
            </a:p>
          </p:txBody>
        </p:sp>
      </p:grpSp>
      <p:cxnSp>
        <p:nvCxnSpPr>
          <p:cNvPr id="19" name="直線コネクタ 18">
            <a:extLst>
              <a:ext uri="{FF2B5EF4-FFF2-40B4-BE49-F238E27FC236}">
                <a16:creationId xmlns:a16="http://schemas.microsoft.com/office/drawing/2014/main" id="{B0892E53-E0C9-938F-B340-5543416E94B0}"/>
              </a:ext>
            </a:extLst>
          </p:cNvPr>
          <p:cNvCxnSpPr/>
          <p:nvPr/>
        </p:nvCxnSpPr>
        <p:spPr>
          <a:xfrm>
            <a:off x="720969" y="5002823"/>
            <a:ext cx="202224" cy="59787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直線コネクタ 19">
            <a:extLst>
              <a:ext uri="{FF2B5EF4-FFF2-40B4-BE49-F238E27FC236}">
                <a16:creationId xmlns:a16="http://schemas.microsoft.com/office/drawing/2014/main" id="{315B3155-2F7C-C394-67C6-0917D1BA8EAF}"/>
              </a:ext>
            </a:extLst>
          </p:cNvPr>
          <p:cNvCxnSpPr>
            <a:cxnSpLocks/>
          </p:cNvCxnSpPr>
          <p:nvPr/>
        </p:nvCxnSpPr>
        <p:spPr>
          <a:xfrm>
            <a:off x="11239498" y="1305752"/>
            <a:ext cx="114302" cy="8131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直線コネクタ 21">
            <a:extLst>
              <a:ext uri="{FF2B5EF4-FFF2-40B4-BE49-F238E27FC236}">
                <a16:creationId xmlns:a16="http://schemas.microsoft.com/office/drawing/2014/main" id="{F43EAFF1-023E-941E-D1D5-5ECC70D1D970}"/>
              </a:ext>
            </a:extLst>
          </p:cNvPr>
          <p:cNvCxnSpPr>
            <a:cxnSpLocks/>
          </p:cNvCxnSpPr>
          <p:nvPr/>
        </p:nvCxnSpPr>
        <p:spPr>
          <a:xfrm>
            <a:off x="9616945" y="2928621"/>
            <a:ext cx="248024" cy="118617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5" name="グループ化 24">
            <a:extLst>
              <a:ext uri="{FF2B5EF4-FFF2-40B4-BE49-F238E27FC236}">
                <a16:creationId xmlns:a16="http://schemas.microsoft.com/office/drawing/2014/main" id="{2FDEF8C6-F481-EAB7-1A78-A219EB6F49D2}"/>
              </a:ext>
            </a:extLst>
          </p:cNvPr>
          <p:cNvGrpSpPr/>
          <p:nvPr/>
        </p:nvGrpSpPr>
        <p:grpSpPr>
          <a:xfrm>
            <a:off x="9063030" y="4128502"/>
            <a:ext cx="1987061" cy="755649"/>
            <a:chOff x="597878" y="5600701"/>
            <a:chExt cx="1987061" cy="755649"/>
          </a:xfrm>
          <a:solidFill>
            <a:schemeClr val="bg1"/>
          </a:solidFill>
        </p:grpSpPr>
        <p:sp>
          <p:nvSpPr>
            <p:cNvPr id="26" name="正方形/長方形 25">
              <a:extLst>
                <a:ext uri="{FF2B5EF4-FFF2-40B4-BE49-F238E27FC236}">
                  <a16:creationId xmlns:a16="http://schemas.microsoft.com/office/drawing/2014/main" id="{7049CCA2-ED6E-E0D5-CC9B-37F8538F4A73}"/>
                </a:ext>
              </a:extLst>
            </p:cNvPr>
            <p:cNvSpPr/>
            <p:nvPr/>
          </p:nvSpPr>
          <p:spPr>
            <a:xfrm>
              <a:off x="597878" y="5600701"/>
              <a:ext cx="1987061" cy="755649"/>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7" name="テキスト ボックス 26">
              <a:extLst>
                <a:ext uri="{FF2B5EF4-FFF2-40B4-BE49-F238E27FC236}">
                  <a16:creationId xmlns:a16="http://schemas.microsoft.com/office/drawing/2014/main" id="{18CF3F58-094E-8595-8DE5-4DF8A79ED523}"/>
                </a:ext>
              </a:extLst>
            </p:cNvPr>
            <p:cNvSpPr txBox="1"/>
            <p:nvPr/>
          </p:nvSpPr>
          <p:spPr>
            <a:xfrm>
              <a:off x="939686" y="5655359"/>
              <a:ext cx="1459522" cy="646331"/>
            </a:xfrm>
            <a:prstGeom prst="rect">
              <a:avLst/>
            </a:prstGeom>
            <a:grpFill/>
          </p:spPr>
          <p:txBody>
            <a:bodyPr wrap="square" rtlCol="0">
              <a:spAutoFit/>
            </a:bodyPr>
            <a:lstStyle/>
            <a:p>
              <a:r>
                <a:rPr kumimoji="1" lang="en-US" altLang="ja-JP" b="1" dirty="0"/>
                <a:t>202</a:t>
              </a:r>
              <a:r>
                <a:rPr lang="en-US" altLang="ja-JP" b="1" dirty="0"/>
                <a:t>2</a:t>
              </a:r>
              <a:r>
                <a:rPr kumimoji="1" lang="ja-JP" altLang="en-US" b="1" dirty="0"/>
                <a:t>年</a:t>
              </a:r>
              <a:r>
                <a:rPr kumimoji="1" lang="en-US" altLang="ja-JP" b="1" dirty="0"/>
                <a:t>7</a:t>
              </a:r>
              <a:r>
                <a:rPr kumimoji="1" lang="ja-JP" altLang="en-US" b="1" dirty="0"/>
                <a:t>月</a:t>
              </a:r>
              <a:endParaRPr kumimoji="1" lang="en-US" altLang="ja-JP" b="1" dirty="0"/>
            </a:p>
            <a:p>
              <a:r>
                <a:rPr lang="en-US" altLang="ja-JP" b="1" dirty="0"/>
                <a:t>209</a:t>
              </a:r>
              <a:r>
                <a:rPr kumimoji="1" lang="ja-JP" altLang="en-US" b="1" dirty="0"/>
                <a:t>円</a:t>
              </a:r>
              <a:r>
                <a:rPr kumimoji="1" lang="en-US" altLang="ja-JP" b="1" dirty="0"/>
                <a:t>/kg</a:t>
              </a:r>
              <a:endParaRPr kumimoji="1" lang="ja-JP" altLang="en-US" b="1" dirty="0"/>
            </a:p>
          </p:txBody>
        </p:sp>
      </p:grpSp>
      <p:cxnSp>
        <p:nvCxnSpPr>
          <p:cNvPr id="28" name="直線コネクタ 27">
            <a:extLst>
              <a:ext uri="{FF2B5EF4-FFF2-40B4-BE49-F238E27FC236}">
                <a16:creationId xmlns:a16="http://schemas.microsoft.com/office/drawing/2014/main" id="{913DCF53-86DB-55E2-D35E-22B0780B8C0F}"/>
              </a:ext>
            </a:extLst>
          </p:cNvPr>
          <p:cNvCxnSpPr>
            <a:cxnSpLocks/>
          </p:cNvCxnSpPr>
          <p:nvPr/>
        </p:nvCxnSpPr>
        <p:spPr>
          <a:xfrm flipH="1">
            <a:off x="6330462" y="3697463"/>
            <a:ext cx="1680422" cy="184857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30" name="グループ化 29">
            <a:extLst>
              <a:ext uri="{FF2B5EF4-FFF2-40B4-BE49-F238E27FC236}">
                <a16:creationId xmlns:a16="http://schemas.microsoft.com/office/drawing/2014/main" id="{90BE8AAA-A557-461C-8584-3797607392FF}"/>
              </a:ext>
            </a:extLst>
          </p:cNvPr>
          <p:cNvGrpSpPr/>
          <p:nvPr/>
        </p:nvGrpSpPr>
        <p:grpSpPr>
          <a:xfrm>
            <a:off x="4975347" y="5546041"/>
            <a:ext cx="1987061" cy="755649"/>
            <a:chOff x="597878" y="5600701"/>
            <a:chExt cx="1987061" cy="755649"/>
          </a:xfrm>
        </p:grpSpPr>
        <p:sp>
          <p:nvSpPr>
            <p:cNvPr id="31" name="正方形/長方形 30">
              <a:extLst>
                <a:ext uri="{FF2B5EF4-FFF2-40B4-BE49-F238E27FC236}">
                  <a16:creationId xmlns:a16="http://schemas.microsoft.com/office/drawing/2014/main" id="{620DE5F5-AEEA-81E5-F002-F6D9615361CD}"/>
                </a:ext>
              </a:extLst>
            </p:cNvPr>
            <p:cNvSpPr/>
            <p:nvPr/>
          </p:nvSpPr>
          <p:spPr>
            <a:xfrm>
              <a:off x="597878" y="5600701"/>
              <a:ext cx="1987061" cy="75564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2" name="テキスト ボックス 31">
              <a:extLst>
                <a:ext uri="{FF2B5EF4-FFF2-40B4-BE49-F238E27FC236}">
                  <a16:creationId xmlns:a16="http://schemas.microsoft.com/office/drawing/2014/main" id="{D5BED417-6769-55F9-C2D6-4F9246A534E0}"/>
                </a:ext>
              </a:extLst>
            </p:cNvPr>
            <p:cNvSpPr txBox="1"/>
            <p:nvPr/>
          </p:nvSpPr>
          <p:spPr>
            <a:xfrm>
              <a:off x="939686" y="5655359"/>
              <a:ext cx="1459522" cy="646331"/>
            </a:xfrm>
            <a:prstGeom prst="rect">
              <a:avLst/>
            </a:prstGeom>
            <a:noFill/>
          </p:spPr>
          <p:txBody>
            <a:bodyPr wrap="square" rtlCol="0">
              <a:spAutoFit/>
            </a:bodyPr>
            <a:lstStyle/>
            <a:p>
              <a:r>
                <a:rPr kumimoji="1" lang="en-US" altLang="ja-JP" b="1" dirty="0"/>
                <a:t>2018</a:t>
              </a:r>
              <a:r>
                <a:rPr kumimoji="1" lang="ja-JP" altLang="en-US" b="1" dirty="0"/>
                <a:t>年</a:t>
              </a:r>
              <a:r>
                <a:rPr kumimoji="1" lang="en-US" altLang="ja-JP" b="1" dirty="0"/>
                <a:t>7</a:t>
              </a:r>
              <a:r>
                <a:rPr kumimoji="1" lang="ja-JP" altLang="en-US" b="1" dirty="0"/>
                <a:t>月</a:t>
              </a:r>
              <a:endParaRPr kumimoji="1" lang="en-US" altLang="ja-JP" b="1" dirty="0"/>
            </a:p>
            <a:p>
              <a:r>
                <a:rPr kumimoji="1" lang="en-US" altLang="ja-JP" b="1" dirty="0"/>
                <a:t>180</a:t>
              </a:r>
              <a:r>
                <a:rPr kumimoji="1" lang="ja-JP" altLang="en-US" b="1" dirty="0"/>
                <a:t>円</a:t>
              </a:r>
              <a:r>
                <a:rPr kumimoji="1" lang="en-US" altLang="ja-JP" b="1" dirty="0"/>
                <a:t>/kg</a:t>
              </a:r>
              <a:endParaRPr kumimoji="1" lang="ja-JP" altLang="en-US" b="1" dirty="0"/>
            </a:p>
          </p:txBody>
        </p:sp>
      </p:grpSp>
      <p:cxnSp>
        <p:nvCxnSpPr>
          <p:cNvPr id="34" name="直線コネクタ 33">
            <a:extLst>
              <a:ext uri="{FF2B5EF4-FFF2-40B4-BE49-F238E27FC236}">
                <a16:creationId xmlns:a16="http://schemas.microsoft.com/office/drawing/2014/main" id="{B987FBB2-8BB2-AF47-AF1D-F6BF1A234736}"/>
              </a:ext>
            </a:extLst>
          </p:cNvPr>
          <p:cNvCxnSpPr>
            <a:cxnSpLocks/>
          </p:cNvCxnSpPr>
          <p:nvPr/>
        </p:nvCxnSpPr>
        <p:spPr>
          <a:xfrm flipH="1" flipV="1">
            <a:off x="7346372" y="2628900"/>
            <a:ext cx="1716658" cy="112322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36" name="グループ化 35">
            <a:extLst>
              <a:ext uri="{FF2B5EF4-FFF2-40B4-BE49-F238E27FC236}">
                <a16:creationId xmlns:a16="http://schemas.microsoft.com/office/drawing/2014/main" id="{6EA132A2-A79A-D5D4-950C-84F7FE9FC88B}"/>
              </a:ext>
            </a:extLst>
          </p:cNvPr>
          <p:cNvGrpSpPr/>
          <p:nvPr/>
        </p:nvGrpSpPr>
        <p:grpSpPr>
          <a:xfrm>
            <a:off x="5984622" y="1874694"/>
            <a:ext cx="1987061" cy="755649"/>
            <a:chOff x="597878" y="5600701"/>
            <a:chExt cx="1987061" cy="755649"/>
          </a:xfrm>
          <a:solidFill>
            <a:schemeClr val="bg1"/>
          </a:solidFill>
        </p:grpSpPr>
        <p:sp>
          <p:nvSpPr>
            <p:cNvPr id="37" name="正方形/長方形 36">
              <a:extLst>
                <a:ext uri="{FF2B5EF4-FFF2-40B4-BE49-F238E27FC236}">
                  <a16:creationId xmlns:a16="http://schemas.microsoft.com/office/drawing/2014/main" id="{87A857EA-781E-F83B-23C3-C873D8300735}"/>
                </a:ext>
              </a:extLst>
            </p:cNvPr>
            <p:cNvSpPr/>
            <p:nvPr/>
          </p:nvSpPr>
          <p:spPr>
            <a:xfrm>
              <a:off x="597878" y="5600701"/>
              <a:ext cx="1987061" cy="755649"/>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テキスト ボックス 37">
              <a:extLst>
                <a:ext uri="{FF2B5EF4-FFF2-40B4-BE49-F238E27FC236}">
                  <a16:creationId xmlns:a16="http://schemas.microsoft.com/office/drawing/2014/main" id="{ABA16573-32AB-33FC-852D-053D0940742E}"/>
                </a:ext>
              </a:extLst>
            </p:cNvPr>
            <p:cNvSpPr txBox="1"/>
            <p:nvPr/>
          </p:nvSpPr>
          <p:spPr>
            <a:xfrm>
              <a:off x="939686" y="5655359"/>
              <a:ext cx="1459522" cy="646331"/>
            </a:xfrm>
            <a:prstGeom prst="rect">
              <a:avLst/>
            </a:prstGeom>
            <a:grpFill/>
          </p:spPr>
          <p:txBody>
            <a:bodyPr wrap="square" rtlCol="0">
              <a:spAutoFit/>
            </a:bodyPr>
            <a:lstStyle/>
            <a:p>
              <a:r>
                <a:rPr kumimoji="1" lang="en-US" altLang="ja-JP" b="1" dirty="0"/>
                <a:t>2021</a:t>
              </a:r>
              <a:r>
                <a:rPr kumimoji="1" lang="ja-JP" altLang="en-US" b="1" dirty="0"/>
                <a:t>年</a:t>
              </a:r>
              <a:r>
                <a:rPr kumimoji="1" lang="en-US" altLang="ja-JP" b="1" dirty="0"/>
                <a:t>3</a:t>
              </a:r>
              <a:r>
                <a:rPr kumimoji="1" lang="ja-JP" altLang="en-US" b="1" dirty="0"/>
                <a:t>月</a:t>
              </a:r>
              <a:endParaRPr kumimoji="1" lang="en-US" altLang="ja-JP" b="1" dirty="0"/>
            </a:p>
            <a:p>
              <a:r>
                <a:rPr kumimoji="1" lang="en-US" altLang="ja-JP" b="1" dirty="0"/>
                <a:t>185</a:t>
              </a:r>
              <a:r>
                <a:rPr kumimoji="1" lang="ja-JP" altLang="en-US" b="1" dirty="0"/>
                <a:t>円</a:t>
              </a:r>
              <a:r>
                <a:rPr kumimoji="1" lang="en-US" altLang="ja-JP" b="1" dirty="0"/>
                <a:t>/kg</a:t>
              </a:r>
              <a:endParaRPr kumimoji="1" lang="ja-JP" altLang="en-US" b="1" dirty="0"/>
            </a:p>
          </p:txBody>
        </p:sp>
      </p:grpSp>
    </p:spTree>
    <p:extLst>
      <p:ext uri="{BB962C8B-B14F-4D97-AF65-F5344CB8AC3E}">
        <p14:creationId xmlns:p14="http://schemas.microsoft.com/office/powerpoint/2010/main" val="1011563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2EF9BDF-70CA-D844-3D37-B636BB29FBA8}"/>
              </a:ext>
            </a:extLst>
          </p:cNvPr>
          <p:cNvSpPr>
            <a:spLocks noGrp="1"/>
          </p:cNvSpPr>
          <p:nvPr>
            <p:ph type="sldNum" sz="quarter" idx="12"/>
          </p:nvPr>
        </p:nvSpPr>
        <p:spPr/>
        <p:txBody>
          <a:bodyPr/>
          <a:lstStyle/>
          <a:p>
            <a:fld id="{950DF1B3-E3DF-444C-999F-8AF3D2F5253D}" type="slidenum">
              <a:rPr kumimoji="1" lang="ja-JP" altLang="en-US" smtClean="0"/>
              <a:t>3</a:t>
            </a:fld>
            <a:endParaRPr kumimoji="1" lang="ja-JP" altLang="en-US"/>
          </a:p>
        </p:txBody>
      </p:sp>
      <p:pic>
        <p:nvPicPr>
          <p:cNvPr id="4" name="図 3">
            <a:extLst>
              <a:ext uri="{FF2B5EF4-FFF2-40B4-BE49-F238E27FC236}">
                <a16:creationId xmlns:a16="http://schemas.microsoft.com/office/drawing/2014/main" id="{C28A51A0-029E-9BB0-354D-FC0033AAB1B3}"/>
              </a:ext>
            </a:extLst>
          </p:cNvPr>
          <p:cNvPicPr>
            <a:picLocks noChangeAspect="1"/>
          </p:cNvPicPr>
          <p:nvPr/>
        </p:nvPicPr>
        <p:blipFill>
          <a:blip r:embed="rId2"/>
          <a:stretch>
            <a:fillRect/>
          </a:stretch>
        </p:blipFill>
        <p:spPr>
          <a:xfrm>
            <a:off x="471948" y="2469696"/>
            <a:ext cx="10881852" cy="3886654"/>
          </a:xfrm>
          <a:prstGeom prst="rect">
            <a:avLst/>
          </a:prstGeom>
        </p:spPr>
      </p:pic>
      <p:sp>
        <p:nvSpPr>
          <p:cNvPr id="5" name="テキスト ボックス 4">
            <a:extLst>
              <a:ext uri="{FF2B5EF4-FFF2-40B4-BE49-F238E27FC236}">
                <a16:creationId xmlns:a16="http://schemas.microsoft.com/office/drawing/2014/main" id="{F55CDA82-4551-0128-24EB-3FA7A84B9ECB}"/>
              </a:ext>
            </a:extLst>
          </p:cNvPr>
          <p:cNvSpPr txBox="1"/>
          <p:nvPr/>
        </p:nvSpPr>
        <p:spPr>
          <a:xfrm>
            <a:off x="265471" y="314632"/>
            <a:ext cx="5614219" cy="584775"/>
          </a:xfrm>
          <a:prstGeom prst="rect">
            <a:avLst/>
          </a:prstGeom>
          <a:noFill/>
        </p:spPr>
        <p:txBody>
          <a:bodyPr wrap="square" rtlCol="0">
            <a:spAutoFit/>
          </a:bodyPr>
          <a:lstStyle/>
          <a:p>
            <a:r>
              <a:rPr kumimoji="1" lang="ja-JP" altLang="en-US" sz="3200" b="1" u="sng" dirty="0"/>
              <a:t>穀物の国際価格の推移</a:t>
            </a:r>
          </a:p>
        </p:txBody>
      </p:sp>
      <p:sp>
        <p:nvSpPr>
          <p:cNvPr id="6" name="テキスト ボックス 5">
            <a:extLst>
              <a:ext uri="{FF2B5EF4-FFF2-40B4-BE49-F238E27FC236}">
                <a16:creationId xmlns:a16="http://schemas.microsoft.com/office/drawing/2014/main" id="{426D29D9-3BC1-679E-93B4-D8D0C5A0B094}"/>
              </a:ext>
            </a:extLst>
          </p:cNvPr>
          <p:cNvSpPr txBox="1"/>
          <p:nvPr/>
        </p:nvSpPr>
        <p:spPr>
          <a:xfrm>
            <a:off x="599768" y="6361061"/>
            <a:ext cx="6626942" cy="276999"/>
          </a:xfrm>
          <a:prstGeom prst="rect">
            <a:avLst/>
          </a:prstGeom>
          <a:noFill/>
        </p:spPr>
        <p:txBody>
          <a:bodyPr wrap="square" rtlCol="0">
            <a:spAutoFit/>
          </a:bodyPr>
          <a:lstStyle/>
          <a:p>
            <a:r>
              <a:rPr kumimoji="1" lang="en-US" altLang="ja-JP" sz="1200" b="1" dirty="0"/>
              <a:t>【</a:t>
            </a:r>
            <a:r>
              <a:rPr kumimoji="1" lang="ja-JP" altLang="en-US" sz="1200" b="1" dirty="0"/>
              <a:t>参考</a:t>
            </a:r>
            <a:r>
              <a:rPr kumimoji="1" lang="en-US" altLang="ja-JP" sz="1200" b="1" dirty="0"/>
              <a:t>】</a:t>
            </a:r>
            <a:r>
              <a:rPr lang="ja-JP" altLang="en-US" sz="1200" b="1" dirty="0"/>
              <a:t>農林水産省　世界の穀物需要及び価格の推移</a:t>
            </a:r>
            <a:endParaRPr kumimoji="1" lang="ja-JP" altLang="en-US" sz="1200" b="1" dirty="0"/>
          </a:p>
        </p:txBody>
      </p:sp>
      <p:sp>
        <p:nvSpPr>
          <p:cNvPr id="7" name="テキスト ボックス 6">
            <a:extLst>
              <a:ext uri="{FF2B5EF4-FFF2-40B4-BE49-F238E27FC236}">
                <a16:creationId xmlns:a16="http://schemas.microsoft.com/office/drawing/2014/main" id="{6E493D20-F0A1-B824-3881-206208998ED0}"/>
              </a:ext>
            </a:extLst>
          </p:cNvPr>
          <p:cNvSpPr txBox="1"/>
          <p:nvPr/>
        </p:nvSpPr>
        <p:spPr>
          <a:xfrm>
            <a:off x="471948" y="983226"/>
            <a:ext cx="10881852" cy="1477328"/>
          </a:xfrm>
          <a:prstGeom prst="rect">
            <a:avLst/>
          </a:prstGeom>
          <a:noFill/>
          <a:ln>
            <a:solidFill>
              <a:schemeClr val="tx1"/>
            </a:solidFill>
          </a:ln>
        </p:spPr>
        <p:txBody>
          <a:bodyPr wrap="square" rtlCol="0">
            <a:spAutoFit/>
          </a:bodyPr>
          <a:lstStyle/>
          <a:p>
            <a:r>
              <a:rPr lang="ja-JP" altLang="en-US" b="1" dirty="0"/>
              <a:t>穀物の</a:t>
            </a:r>
            <a:r>
              <a:rPr lang="ja-JP" altLang="ja-JP" b="1" dirty="0"/>
              <a:t>価格は、世界各地の異常気象や干ばつ、豊作・不作、さらにはロシアによるウクライナ侵攻などの国際情勢の影響を受けて大きく変動している。特に2008年、2011～2013年、2021～2022年には、主要生産地域での干ばつや供給不安により価格が急騰した。その後は供給の回復に伴い価格は落ち着いたものの、2026年7月時点では大豆11.3ドル、小麦5.9ドル、とうもろこし4.3ドルと、依然として過去20年と比較してやや高い水準で推移している。</a:t>
            </a:r>
            <a:endParaRPr kumimoji="1" lang="ja-JP" altLang="en-US" b="1" dirty="0"/>
          </a:p>
        </p:txBody>
      </p:sp>
    </p:spTree>
    <p:extLst>
      <p:ext uri="{BB962C8B-B14F-4D97-AF65-F5344CB8AC3E}">
        <p14:creationId xmlns:p14="http://schemas.microsoft.com/office/powerpoint/2010/main" val="3273711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050DF77B-E8A8-309B-A5EA-C28F090293F8}"/>
              </a:ext>
            </a:extLst>
          </p:cNvPr>
          <p:cNvPicPr>
            <a:picLocks noChangeAspect="1"/>
          </p:cNvPicPr>
          <p:nvPr/>
        </p:nvPicPr>
        <p:blipFill>
          <a:blip r:embed="rId2">
            <a:extLst>
              <a:ext uri="{28A0092B-C50C-407E-A947-70E740481C1C}">
                <a14:useLocalDpi xmlns:a14="http://schemas.microsoft.com/office/drawing/2010/main" val="0"/>
              </a:ext>
            </a:extLst>
          </a:blip>
          <a:srcRect l="28710" t="30303" r="11936" b="4317"/>
          <a:stretch>
            <a:fillRect/>
          </a:stretch>
        </p:blipFill>
        <p:spPr>
          <a:xfrm>
            <a:off x="3283974" y="1052502"/>
            <a:ext cx="8375839" cy="4901307"/>
          </a:xfrm>
          <a:prstGeom prst="rect">
            <a:avLst/>
          </a:prstGeom>
        </p:spPr>
      </p:pic>
      <p:sp>
        <p:nvSpPr>
          <p:cNvPr id="4" name="テキスト ボックス 3">
            <a:extLst>
              <a:ext uri="{FF2B5EF4-FFF2-40B4-BE49-F238E27FC236}">
                <a16:creationId xmlns:a16="http://schemas.microsoft.com/office/drawing/2014/main" id="{6D736EDA-8DA8-2138-023D-A1000AE988EF}"/>
              </a:ext>
            </a:extLst>
          </p:cNvPr>
          <p:cNvSpPr txBox="1"/>
          <p:nvPr/>
        </p:nvSpPr>
        <p:spPr>
          <a:xfrm>
            <a:off x="285135" y="385352"/>
            <a:ext cx="5270091" cy="584775"/>
          </a:xfrm>
          <a:prstGeom prst="rect">
            <a:avLst/>
          </a:prstGeom>
          <a:noFill/>
        </p:spPr>
        <p:txBody>
          <a:bodyPr wrap="square" rtlCol="0">
            <a:spAutoFit/>
          </a:bodyPr>
          <a:lstStyle/>
          <a:p>
            <a:r>
              <a:rPr kumimoji="1" lang="ja-JP" altLang="en-US" sz="3200" b="1" u="sng" dirty="0">
                <a:latin typeface="ＭＳ Ｐゴシック" panose="020B0600070205080204" pitchFamily="50" charset="-128"/>
                <a:ea typeface="ＭＳ Ｐゴシック" panose="020B0600070205080204" pitchFamily="50" charset="-128"/>
              </a:rPr>
              <a:t>為替の推移</a:t>
            </a:r>
          </a:p>
        </p:txBody>
      </p:sp>
      <p:sp>
        <p:nvSpPr>
          <p:cNvPr id="5" name="スライド番号プレースホルダー 4">
            <a:extLst>
              <a:ext uri="{FF2B5EF4-FFF2-40B4-BE49-F238E27FC236}">
                <a16:creationId xmlns:a16="http://schemas.microsoft.com/office/drawing/2014/main" id="{F738EEEB-EE6B-94C1-9882-CBE9ACA74517}"/>
              </a:ext>
            </a:extLst>
          </p:cNvPr>
          <p:cNvSpPr>
            <a:spLocks noGrp="1"/>
          </p:cNvSpPr>
          <p:nvPr>
            <p:ph type="sldNum" sz="quarter" idx="12"/>
          </p:nvPr>
        </p:nvSpPr>
        <p:spPr/>
        <p:txBody>
          <a:bodyPr/>
          <a:lstStyle/>
          <a:p>
            <a:fld id="{950DF1B3-E3DF-444C-999F-8AF3D2F5253D}" type="slidenum">
              <a:rPr kumimoji="1" lang="ja-JP" altLang="en-US" smtClean="0"/>
              <a:t>4</a:t>
            </a:fld>
            <a:endParaRPr kumimoji="1" lang="ja-JP" altLang="en-US"/>
          </a:p>
        </p:txBody>
      </p:sp>
      <p:sp>
        <p:nvSpPr>
          <p:cNvPr id="6" name="テキスト ボックス 5">
            <a:extLst>
              <a:ext uri="{FF2B5EF4-FFF2-40B4-BE49-F238E27FC236}">
                <a16:creationId xmlns:a16="http://schemas.microsoft.com/office/drawing/2014/main" id="{1C3C8CCC-9CB8-8558-CBCD-F7C7224EC8C9}"/>
              </a:ext>
            </a:extLst>
          </p:cNvPr>
          <p:cNvSpPr txBox="1"/>
          <p:nvPr/>
        </p:nvSpPr>
        <p:spPr>
          <a:xfrm>
            <a:off x="285135" y="1472526"/>
            <a:ext cx="2998839" cy="4247317"/>
          </a:xfrm>
          <a:prstGeom prst="rect">
            <a:avLst/>
          </a:prstGeom>
          <a:noFill/>
          <a:ln>
            <a:solidFill>
              <a:schemeClr val="tx1"/>
            </a:solidFill>
          </a:ln>
        </p:spPr>
        <p:txBody>
          <a:bodyPr wrap="square" rtlCol="0">
            <a:spAutoFit/>
          </a:bodyPr>
          <a:lstStyle/>
          <a:p>
            <a:r>
              <a:rPr lang="ja-JP" altLang="ja-JP" b="1" dirty="0"/>
              <a:t>為替相場（円／ドル）は</a:t>
            </a:r>
            <a:endParaRPr lang="en-US" altLang="ja-JP" b="1" dirty="0"/>
          </a:p>
          <a:p>
            <a:r>
              <a:rPr lang="ja-JP" altLang="ja-JP" b="1" dirty="0"/>
              <a:t>近年、円安傾向で推移している。2025年度上期（令和7年3月第2週～9月第1週）の平均は147.2円／ドルであったが、2025年度下期（令和7年9月第2週～令和8年3月第1週）は155.0円／ドルへ上昇した。円安の進行により輸入原材料やエネルギーの調達コストが増加し、企業の仕入れ価格や物流コストの上昇につながるため、物価上昇の要因の一つとなっている。</a:t>
            </a:r>
            <a:endParaRPr kumimoji="1" lang="ja-JP" altLang="en-US" b="1" dirty="0"/>
          </a:p>
        </p:txBody>
      </p:sp>
    </p:spTree>
    <p:extLst>
      <p:ext uri="{BB962C8B-B14F-4D97-AF65-F5344CB8AC3E}">
        <p14:creationId xmlns:p14="http://schemas.microsoft.com/office/powerpoint/2010/main" val="2105672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5A96FC4-D8EF-B20C-F053-8A4AFC6E99B4}"/>
              </a:ext>
            </a:extLst>
          </p:cNvPr>
          <p:cNvPicPr>
            <a:picLocks noChangeAspect="1"/>
          </p:cNvPicPr>
          <p:nvPr/>
        </p:nvPicPr>
        <p:blipFill>
          <a:blip r:embed="rId2">
            <a:extLst>
              <a:ext uri="{28A0092B-C50C-407E-A947-70E740481C1C}">
                <a14:useLocalDpi xmlns:a14="http://schemas.microsoft.com/office/drawing/2010/main" val="0"/>
              </a:ext>
            </a:extLst>
          </a:blip>
          <a:srcRect l="28846" t="29328" r="10577" b="13398"/>
          <a:stretch>
            <a:fillRect/>
          </a:stretch>
        </p:blipFill>
        <p:spPr>
          <a:xfrm>
            <a:off x="619760" y="2400236"/>
            <a:ext cx="10734040" cy="3796730"/>
          </a:xfrm>
          <a:prstGeom prst="rect">
            <a:avLst/>
          </a:prstGeom>
        </p:spPr>
      </p:pic>
      <p:sp>
        <p:nvSpPr>
          <p:cNvPr id="5" name="テキスト ボックス 4">
            <a:extLst>
              <a:ext uri="{FF2B5EF4-FFF2-40B4-BE49-F238E27FC236}">
                <a16:creationId xmlns:a16="http://schemas.microsoft.com/office/drawing/2014/main" id="{A51CADF3-742A-3567-BF3D-77BDF2D0F15A}"/>
              </a:ext>
            </a:extLst>
          </p:cNvPr>
          <p:cNvSpPr txBox="1"/>
          <p:nvPr/>
        </p:nvSpPr>
        <p:spPr>
          <a:xfrm>
            <a:off x="467360" y="368646"/>
            <a:ext cx="7656380" cy="584775"/>
          </a:xfrm>
          <a:prstGeom prst="rect">
            <a:avLst/>
          </a:prstGeom>
          <a:noFill/>
        </p:spPr>
        <p:txBody>
          <a:bodyPr wrap="square" rtlCol="0">
            <a:spAutoFit/>
          </a:bodyPr>
          <a:lstStyle/>
          <a:p>
            <a:r>
              <a:rPr kumimoji="1" lang="ja-JP" altLang="en-US" sz="3200" b="1" u="sng" dirty="0"/>
              <a:t>海上運賃の動向</a:t>
            </a:r>
          </a:p>
        </p:txBody>
      </p:sp>
      <p:sp>
        <p:nvSpPr>
          <p:cNvPr id="6" name="スライド番号プレースホルダー 5">
            <a:extLst>
              <a:ext uri="{FF2B5EF4-FFF2-40B4-BE49-F238E27FC236}">
                <a16:creationId xmlns:a16="http://schemas.microsoft.com/office/drawing/2014/main" id="{B0D10D17-18CE-69C3-C274-A56BBEA13247}"/>
              </a:ext>
            </a:extLst>
          </p:cNvPr>
          <p:cNvSpPr>
            <a:spLocks noGrp="1"/>
          </p:cNvSpPr>
          <p:nvPr>
            <p:ph type="sldNum" sz="quarter" idx="12"/>
          </p:nvPr>
        </p:nvSpPr>
        <p:spPr/>
        <p:txBody>
          <a:bodyPr/>
          <a:lstStyle/>
          <a:p>
            <a:fld id="{950DF1B3-E3DF-444C-999F-8AF3D2F5253D}" type="slidenum">
              <a:rPr kumimoji="1" lang="ja-JP" altLang="en-US" smtClean="0"/>
              <a:t>5</a:t>
            </a:fld>
            <a:endParaRPr kumimoji="1" lang="ja-JP" altLang="en-US"/>
          </a:p>
        </p:txBody>
      </p:sp>
      <p:sp>
        <p:nvSpPr>
          <p:cNvPr id="7" name="テキスト ボックス 6">
            <a:extLst>
              <a:ext uri="{FF2B5EF4-FFF2-40B4-BE49-F238E27FC236}">
                <a16:creationId xmlns:a16="http://schemas.microsoft.com/office/drawing/2014/main" id="{17B5B9C8-5F26-C0BF-0584-2D17CA7952CF}"/>
              </a:ext>
            </a:extLst>
          </p:cNvPr>
          <p:cNvSpPr txBox="1"/>
          <p:nvPr/>
        </p:nvSpPr>
        <p:spPr>
          <a:xfrm>
            <a:off x="467360" y="1041972"/>
            <a:ext cx="10972800" cy="1200329"/>
          </a:xfrm>
          <a:prstGeom prst="rect">
            <a:avLst/>
          </a:prstGeom>
          <a:noFill/>
          <a:ln>
            <a:solidFill>
              <a:schemeClr val="tx1"/>
            </a:solidFill>
          </a:ln>
        </p:spPr>
        <p:txBody>
          <a:bodyPr wrap="square" rtlCol="0">
            <a:spAutoFit/>
          </a:bodyPr>
          <a:lstStyle/>
          <a:p>
            <a:r>
              <a:rPr lang="ja-JP" altLang="ja-JP" b="1" dirty="0"/>
              <a:t>海上運賃は、新型コロナウイルス感染拡大による物流の混乱やコンテナ不足、港湾の混雑、輸送需要の急増などの影響を受けて大幅に上昇した。また、燃料価格の高騰や国際情勢の変化による輸送コストの増加も運賃上昇の要因となった。その後、物流環境の改善に伴い運賃は落ち着き、現在はおおむね50ドル/トン前後で安定して推移している。</a:t>
            </a:r>
            <a:endParaRPr kumimoji="1" lang="ja-JP" altLang="en-US" b="1" dirty="0"/>
          </a:p>
        </p:txBody>
      </p:sp>
    </p:spTree>
    <p:extLst>
      <p:ext uri="{BB962C8B-B14F-4D97-AF65-F5344CB8AC3E}">
        <p14:creationId xmlns:p14="http://schemas.microsoft.com/office/powerpoint/2010/main" val="3726412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8B88F822-0EE0-0EF2-B458-CD1F9218FF1C}"/>
              </a:ext>
            </a:extLst>
          </p:cNvPr>
          <p:cNvPicPr>
            <a:picLocks noChangeAspect="1"/>
          </p:cNvPicPr>
          <p:nvPr/>
        </p:nvPicPr>
        <p:blipFill>
          <a:blip r:embed="rId2"/>
          <a:stretch>
            <a:fillRect/>
          </a:stretch>
        </p:blipFill>
        <p:spPr>
          <a:xfrm>
            <a:off x="511277" y="2399071"/>
            <a:ext cx="10579204" cy="4095136"/>
          </a:xfrm>
          <a:prstGeom prst="rect">
            <a:avLst/>
          </a:prstGeom>
        </p:spPr>
      </p:pic>
      <p:sp>
        <p:nvSpPr>
          <p:cNvPr id="14" name="テキスト ボックス 13">
            <a:extLst>
              <a:ext uri="{FF2B5EF4-FFF2-40B4-BE49-F238E27FC236}">
                <a16:creationId xmlns:a16="http://schemas.microsoft.com/office/drawing/2014/main" id="{8CC8BF31-EDD0-0316-57A4-1B20E089ED44}"/>
              </a:ext>
            </a:extLst>
          </p:cNvPr>
          <p:cNvSpPr txBox="1"/>
          <p:nvPr/>
        </p:nvSpPr>
        <p:spPr>
          <a:xfrm>
            <a:off x="432619" y="803028"/>
            <a:ext cx="11169445" cy="1477328"/>
          </a:xfrm>
          <a:prstGeom prst="rect">
            <a:avLst/>
          </a:prstGeom>
          <a:noFill/>
          <a:ln>
            <a:solidFill>
              <a:schemeClr val="tx1"/>
            </a:solidFill>
          </a:ln>
        </p:spPr>
        <p:txBody>
          <a:bodyPr wrap="square" rtlCol="0">
            <a:spAutoFit/>
          </a:bodyPr>
          <a:lstStyle/>
          <a:p>
            <a:r>
              <a:rPr lang="ja-JP" altLang="ja-JP" b="1" dirty="0"/>
              <a:t>国土交通省は、</a:t>
            </a:r>
            <a:r>
              <a:rPr lang="en-US" altLang="ja-JP" b="1" dirty="0"/>
              <a:t>JR</a:t>
            </a:r>
            <a:r>
              <a:rPr lang="ja-JP" altLang="ja-JP" b="1" dirty="0"/>
              <a:t>東日本が申請した旅客運賃の上限変更を認可する方針を示し</a:t>
            </a:r>
            <a:r>
              <a:rPr lang="ja-JP" altLang="en-US" b="1" dirty="0"/>
              <a:t>た</a:t>
            </a:r>
            <a:r>
              <a:rPr lang="ja-JP" altLang="ja-JP" b="1" dirty="0"/>
              <a:t>。今回の運賃改定は、</a:t>
            </a:r>
            <a:r>
              <a:rPr lang="en-US" altLang="ja-JP" b="1" dirty="0"/>
              <a:t>1987</a:t>
            </a:r>
            <a:r>
              <a:rPr lang="ja-JP" altLang="ja-JP" b="1" dirty="0"/>
              <a:t>年の会社発足以来（消費税改定を除く）初めての本格的な改定であり、利用者数の減少や物価・人件費の上昇、設備の老朽化、安全対策や災害対策などに必要な費用を確保し、将来にわたり安定した鉄道サービスを維持することを目的としてい</a:t>
            </a:r>
            <a:r>
              <a:rPr lang="ja-JP" altLang="en-US" b="1" dirty="0"/>
              <a:t>る</a:t>
            </a:r>
            <a:r>
              <a:rPr lang="ja-JP" altLang="ja-JP" b="1" dirty="0"/>
              <a:t>。改定は令和</a:t>
            </a:r>
            <a:r>
              <a:rPr lang="en-US" altLang="ja-JP" b="1" dirty="0"/>
              <a:t>8</a:t>
            </a:r>
            <a:r>
              <a:rPr lang="ja-JP" altLang="ja-JP" b="1" dirty="0"/>
              <a:t>年（</a:t>
            </a:r>
            <a:r>
              <a:rPr lang="en-US" altLang="ja-JP" b="1" dirty="0"/>
              <a:t>2026</a:t>
            </a:r>
            <a:r>
              <a:rPr lang="ja-JP" altLang="ja-JP" b="1" dirty="0"/>
              <a:t>年）</a:t>
            </a:r>
            <a:r>
              <a:rPr lang="en-US" altLang="ja-JP" b="1" dirty="0"/>
              <a:t>3</a:t>
            </a:r>
            <a:r>
              <a:rPr lang="ja-JP" altLang="ja-JP" b="1" dirty="0"/>
              <a:t>月</a:t>
            </a:r>
            <a:r>
              <a:rPr lang="ja-JP" altLang="en-US" b="1" dirty="0"/>
              <a:t>より</a:t>
            </a:r>
            <a:r>
              <a:rPr lang="ja-JP" altLang="ja-JP" b="1" dirty="0"/>
              <a:t>実施</a:t>
            </a:r>
            <a:r>
              <a:rPr lang="ja-JP" altLang="en-US" b="1" dirty="0"/>
              <a:t>されており</a:t>
            </a:r>
            <a:r>
              <a:rPr lang="ja-JP" altLang="ja-JP" b="1" dirty="0"/>
              <a:t>、普通旅客運賃は平均</a:t>
            </a:r>
            <a:r>
              <a:rPr lang="en-US" altLang="ja-JP" b="1" dirty="0"/>
              <a:t>7.8</a:t>
            </a:r>
            <a:r>
              <a:rPr lang="ja-JP" altLang="ja-JP" b="1" dirty="0"/>
              <a:t>％、定期旅客運賃は平均</a:t>
            </a:r>
            <a:r>
              <a:rPr lang="en-US" altLang="ja-JP" b="1" dirty="0"/>
              <a:t>11.0</a:t>
            </a:r>
            <a:r>
              <a:rPr lang="ja-JP" altLang="ja-JP" b="1" dirty="0"/>
              <a:t>％引き上げられ</a:t>
            </a:r>
            <a:r>
              <a:rPr lang="ja-JP" altLang="en-US" b="1" dirty="0"/>
              <a:t>る</a:t>
            </a:r>
            <a:r>
              <a:rPr lang="ja-JP" altLang="ja-JP" b="1" dirty="0"/>
              <a:t>。</a:t>
            </a:r>
            <a:endParaRPr kumimoji="1" lang="ja-JP" altLang="en-US" b="1" dirty="0"/>
          </a:p>
        </p:txBody>
      </p:sp>
      <p:sp>
        <p:nvSpPr>
          <p:cNvPr id="15" name="テキスト ボックス 14">
            <a:extLst>
              <a:ext uri="{FF2B5EF4-FFF2-40B4-BE49-F238E27FC236}">
                <a16:creationId xmlns:a16="http://schemas.microsoft.com/office/drawing/2014/main" id="{D0886D3D-833F-DEFA-B578-1038B7AE5165}"/>
              </a:ext>
            </a:extLst>
          </p:cNvPr>
          <p:cNvSpPr txBox="1"/>
          <p:nvPr/>
        </p:nvSpPr>
        <p:spPr>
          <a:xfrm>
            <a:off x="511277" y="218253"/>
            <a:ext cx="4060723" cy="584775"/>
          </a:xfrm>
          <a:prstGeom prst="rect">
            <a:avLst/>
          </a:prstGeom>
          <a:noFill/>
        </p:spPr>
        <p:txBody>
          <a:bodyPr wrap="square" rtlCol="0">
            <a:spAutoFit/>
          </a:bodyPr>
          <a:lstStyle/>
          <a:p>
            <a:r>
              <a:rPr kumimoji="1" lang="ja-JP" altLang="en-US" sz="3200" b="1" u="sng" dirty="0">
                <a:latin typeface="ＭＳ Ｐゴシック" panose="020B0600070205080204" pitchFamily="50" charset="-128"/>
                <a:ea typeface="ＭＳ Ｐゴシック" panose="020B0600070205080204" pitchFamily="50" charset="-128"/>
              </a:rPr>
              <a:t>電車賃の上昇</a:t>
            </a:r>
          </a:p>
        </p:txBody>
      </p:sp>
      <p:sp>
        <p:nvSpPr>
          <p:cNvPr id="16" name="テキスト ボックス 15">
            <a:extLst>
              <a:ext uri="{FF2B5EF4-FFF2-40B4-BE49-F238E27FC236}">
                <a16:creationId xmlns:a16="http://schemas.microsoft.com/office/drawing/2014/main" id="{F1F17651-55CE-C224-91D0-74F5553DE8D4}"/>
              </a:ext>
            </a:extLst>
          </p:cNvPr>
          <p:cNvSpPr txBox="1"/>
          <p:nvPr/>
        </p:nvSpPr>
        <p:spPr>
          <a:xfrm>
            <a:off x="0" y="6494207"/>
            <a:ext cx="5850194" cy="553998"/>
          </a:xfrm>
          <a:prstGeom prst="rect">
            <a:avLst/>
          </a:prstGeom>
          <a:noFill/>
        </p:spPr>
        <p:txBody>
          <a:bodyPr wrap="square" rtlCol="0">
            <a:spAutoFit/>
          </a:bodyPr>
          <a:lstStyle/>
          <a:p>
            <a:r>
              <a:rPr kumimoji="1" lang="en-US" altLang="ja-JP" sz="1200" b="1" dirty="0"/>
              <a:t>【</a:t>
            </a:r>
            <a:r>
              <a:rPr kumimoji="1" lang="ja-JP" altLang="en-US" sz="1200" b="1" dirty="0"/>
              <a:t>参考</a:t>
            </a:r>
            <a:r>
              <a:rPr kumimoji="1" lang="en-US" altLang="ja-JP" sz="1200" b="1" dirty="0"/>
              <a:t>】</a:t>
            </a:r>
            <a:r>
              <a:rPr kumimoji="1" lang="ja-JP" altLang="en-US" sz="1200" b="1" dirty="0"/>
              <a:t>国土交通省　</a:t>
            </a:r>
            <a:r>
              <a:rPr lang="ja-JP" altLang="ja-JP" sz="1200" b="1" dirty="0"/>
              <a:t>東日本旅客鉄道株式会社の旅客運賃の上限変更認可について</a:t>
            </a:r>
          </a:p>
          <a:p>
            <a:endParaRPr kumimoji="1" lang="ja-JP" altLang="en-US" dirty="0"/>
          </a:p>
        </p:txBody>
      </p:sp>
      <p:sp>
        <p:nvSpPr>
          <p:cNvPr id="17" name="スライド番号プレースホルダー 16">
            <a:extLst>
              <a:ext uri="{FF2B5EF4-FFF2-40B4-BE49-F238E27FC236}">
                <a16:creationId xmlns:a16="http://schemas.microsoft.com/office/drawing/2014/main" id="{5548D64A-8F21-612C-D042-EE395565FA98}"/>
              </a:ext>
            </a:extLst>
          </p:cNvPr>
          <p:cNvSpPr>
            <a:spLocks noGrp="1"/>
          </p:cNvSpPr>
          <p:nvPr>
            <p:ph type="sldNum" sz="quarter" idx="12"/>
          </p:nvPr>
        </p:nvSpPr>
        <p:spPr/>
        <p:txBody>
          <a:bodyPr/>
          <a:lstStyle/>
          <a:p>
            <a:fld id="{950DF1B3-E3DF-444C-999F-8AF3D2F5253D}" type="slidenum">
              <a:rPr kumimoji="1" lang="ja-JP" altLang="en-US" smtClean="0"/>
              <a:t>6</a:t>
            </a:fld>
            <a:endParaRPr kumimoji="1" lang="ja-JP" altLang="en-US"/>
          </a:p>
        </p:txBody>
      </p:sp>
    </p:spTree>
    <p:extLst>
      <p:ext uri="{BB962C8B-B14F-4D97-AF65-F5344CB8AC3E}">
        <p14:creationId xmlns:p14="http://schemas.microsoft.com/office/powerpoint/2010/main" val="148055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E94CAE8-A4CF-D707-FD90-47B817B83376}"/>
              </a:ext>
            </a:extLst>
          </p:cNvPr>
          <p:cNvPicPr>
            <a:picLocks noChangeAspect="1"/>
          </p:cNvPicPr>
          <p:nvPr/>
        </p:nvPicPr>
        <p:blipFill>
          <a:blip r:embed="rId3">
            <a:extLst>
              <a:ext uri="{28A0092B-C50C-407E-A947-70E740481C1C}">
                <a14:useLocalDpi xmlns:a14="http://schemas.microsoft.com/office/drawing/2010/main" val="0"/>
              </a:ext>
            </a:extLst>
          </a:blip>
          <a:srcRect l="30799" t="39272" r="15128" b="20396"/>
          <a:stretch>
            <a:fillRect/>
          </a:stretch>
        </p:blipFill>
        <p:spPr>
          <a:xfrm>
            <a:off x="340304" y="2938622"/>
            <a:ext cx="8032954" cy="3190538"/>
          </a:xfrm>
          <a:prstGeom prst="rect">
            <a:avLst/>
          </a:prstGeom>
        </p:spPr>
      </p:pic>
      <p:pic>
        <p:nvPicPr>
          <p:cNvPr id="5" name="図 4">
            <a:extLst>
              <a:ext uri="{FF2B5EF4-FFF2-40B4-BE49-F238E27FC236}">
                <a16:creationId xmlns:a16="http://schemas.microsoft.com/office/drawing/2014/main" id="{90F711EC-8A52-1B2E-6013-0CA4448D1B49}"/>
              </a:ext>
            </a:extLst>
          </p:cNvPr>
          <p:cNvPicPr>
            <a:picLocks noChangeAspect="1"/>
          </p:cNvPicPr>
          <p:nvPr/>
        </p:nvPicPr>
        <p:blipFill>
          <a:blip r:embed="rId4">
            <a:extLst>
              <a:ext uri="{28A0092B-C50C-407E-A947-70E740481C1C}">
                <a14:useLocalDpi xmlns:a14="http://schemas.microsoft.com/office/drawing/2010/main" val="0"/>
              </a:ext>
            </a:extLst>
          </a:blip>
          <a:srcRect l="28435" t="29638" r="40657" b="28940"/>
          <a:stretch>
            <a:fillRect/>
          </a:stretch>
        </p:blipFill>
        <p:spPr>
          <a:xfrm>
            <a:off x="8541773" y="92137"/>
            <a:ext cx="3345427" cy="3264738"/>
          </a:xfrm>
          <a:prstGeom prst="rect">
            <a:avLst/>
          </a:prstGeom>
        </p:spPr>
      </p:pic>
      <p:sp>
        <p:nvSpPr>
          <p:cNvPr id="6" name="テキスト ボックス 5">
            <a:extLst>
              <a:ext uri="{FF2B5EF4-FFF2-40B4-BE49-F238E27FC236}">
                <a16:creationId xmlns:a16="http://schemas.microsoft.com/office/drawing/2014/main" id="{D258B029-7D1E-36B4-6096-FD0B5819B008}"/>
              </a:ext>
            </a:extLst>
          </p:cNvPr>
          <p:cNvSpPr txBox="1"/>
          <p:nvPr/>
        </p:nvSpPr>
        <p:spPr>
          <a:xfrm>
            <a:off x="397932" y="199410"/>
            <a:ext cx="4852493" cy="584775"/>
          </a:xfrm>
          <a:prstGeom prst="rect">
            <a:avLst/>
          </a:prstGeom>
          <a:noFill/>
        </p:spPr>
        <p:txBody>
          <a:bodyPr wrap="square" rtlCol="0">
            <a:spAutoFit/>
          </a:bodyPr>
          <a:lstStyle/>
          <a:p>
            <a:r>
              <a:rPr kumimoji="1" lang="ja-JP" altLang="en-US" sz="3200" b="1" u="sng" dirty="0">
                <a:latin typeface="ＭＳ Ｐゴシック" panose="020B0600070205080204" pitchFamily="50" charset="-128"/>
                <a:ea typeface="ＭＳ Ｐゴシック" panose="020B0600070205080204" pitchFamily="50" charset="-128"/>
              </a:rPr>
              <a:t>高速道路料金の上昇</a:t>
            </a:r>
          </a:p>
        </p:txBody>
      </p:sp>
      <p:pic>
        <p:nvPicPr>
          <p:cNvPr id="8" name="図 7">
            <a:extLst>
              <a:ext uri="{FF2B5EF4-FFF2-40B4-BE49-F238E27FC236}">
                <a16:creationId xmlns:a16="http://schemas.microsoft.com/office/drawing/2014/main" id="{F0517EB0-BC57-175D-C357-0C907606E79B}"/>
              </a:ext>
            </a:extLst>
          </p:cNvPr>
          <p:cNvPicPr>
            <a:picLocks noChangeAspect="1"/>
          </p:cNvPicPr>
          <p:nvPr/>
        </p:nvPicPr>
        <p:blipFill>
          <a:blip r:embed="rId4">
            <a:extLst>
              <a:ext uri="{28A0092B-C50C-407E-A947-70E740481C1C}">
                <a14:useLocalDpi xmlns:a14="http://schemas.microsoft.com/office/drawing/2010/main" val="0"/>
              </a:ext>
            </a:extLst>
          </a:blip>
          <a:srcRect l="59198" t="29638" r="11483" b="28940"/>
          <a:stretch>
            <a:fillRect/>
          </a:stretch>
        </p:blipFill>
        <p:spPr>
          <a:xfrm>
            <a:off x="8785397" y="3464148"/>
            <a:ext cx="3008671" cy="2950602"/>
          </a:xfrm>
          <a:prstGeom prst="rect">
            <a:avLst/>
          </a:prstGeom>
        </p:spPr>
      </p:pic>
      <p:sp>
        <p:nvSpPr>
          <p:cNvPr id="9" name="テキスト ボックス 8">
            <a:extLst>
              <a:ext uri="{FF2B5EF4-FFF2-40B4-BE49-F238E27FC236}">
                <a16:creationId xmlns:a16="http://schemas.microsoft.com/office/drawing/2014/main" id="{4772A825-17EB-21F1-0A83-CE6AFD8E4DF2}"/>
              </a:ext>
            </a:extLst>
          </p:cNvPr>
          <p:cNvSpPr txBox="1"/>
          <p:nvPr/>
        </p:nvSpPr>
        <p:spPr>
          <a:xfrm>
            <a:off x="206477" y="845741"/>
            <a:ext cx="8433620" cy="2031325"/>
          </a:xfrm>
          <a:prstGeom prst="rect">
            <a:avLst/>
          </a:prstGeom>
          <a:noFill/>
          <a:ln>
            <a:solidFill>
              <a:schemeClr val="tx1"/>
            </a:solidFill>
          </a:ln>
        </p:spPr>
        <p:txBody>
          <a:bodyPr wrap="square" rtlCol="0">
            <a:spAutoFit/>
          </a:bodyPr>
          <a:lstStyle/>
          <a:p>
            <a:r>
              <a:rPr lang="ja-JP" altLang="ja-JP" b="1" dirty="0"/>
              <a:t>首都高速道路株式会社は、</a:t>
            </a:r>
            <a:r>
              <a:rPr lang="en-US" altLang="ja-JP" b="1" dirty="0"/>
              <a:t>2026</a:t>
            </a:r>
            <a:r>
              <a:rPr lang="ja-JP" altLang="ja-JP" b="1" dirty="0"/>
              <a:t>年</a:t>
            </a:r>
            <a:r>
              <a:rPr lang="en-US" altLang="ja-JP" b="1" dirty="0"/>
              <a:t>10</a:t>
            </a:r>
            <a:r>
              <a:rPr lang="ja-JP" altLang="ja-JP" b="1" dirty="0"/>
              <a:t>月から料金改定を実施する方針を公表した。今回の改定は、近年の労務費・資材価格の高騰や自然災害の激甚化に伴い増加する維持管理コストに対応し、安全・安心な道路サービスを将来にわたって安定的に提供することを目的としてい</a:t>
            </a:r>
            <a:r>
              <a:rPr lang="ja-JP" altLang="en-US" b="1" dirty="0"/>
              <a:t>る</a:t>
            </a:r>
            <a:r>
              <a:rPr lang="ja-JP" altLang="ja-JP" b="1" dirty="0"/>
              <a:t>。料金改定では、普通車の</a:t>
            </a:r>
            <a:r>
              <a:rPr lang="en-US" altLang="ja-JP" b="1" dirty="0"/>
              <a:t>1km</a:t>
            </a:r>
            <a:r>
              <a:rPr lang="ja-JP" altLang="ja-JP" b="1" dirty="0"/>
              <a:t>当たりの料金を約</a:t>
            </a:r>
            <a:r>
              <a:rPr lang="en-US" altLang="ja-JP" b="1" dirty="0"/>
              <a:t>3</a:t>
            </a:r>
            <a:r>
              <a:rPr lang="ja-JP" altLang="ja-JP" b="1" dirty="0"/>
              <a:t>円（約</a:t>
            </a:r>
            <a:r>
              <a:rPr lang="en-US" altLang="ja-JP" b="1" dirty="0"/>
              <a:t>10</a:t>
            </a:r>
            <a:r>
              <a:rPr lang="ja-JP" altLang="ja-JP" b="1" dirty="0"/>
              <a:t>％）引き上げ、全車種の平均改定率は</a:t>
            </a:r>
            <a:r>
              <a:rPr lang="en-US" altLang="ja-JP" b="1" dirty="0"/>
              <a:t>8.1</a:t>
            </a:r>
            <a:r>
              <a:rPr lang="ja-JP" altLang="ja-JP" b="1" dirty="0"/>
              <a:t>％となる予定。一方で、普通車の下限料金（</a:t>
            </a:r>
            <a:r>
              <a:rPr lang="en-US" altLang="ja-JP" b="1" dirty="0"/>
              <a:t>300</a:t>
            </a:r>
            <a:r>
              <a:rPr lang="ja-JP" altLang="ja-JP" b="1" dirty="0"/>
              <a:t>円）や上限料金の適用距離（</a:t>
            </a:r>
            <a:r>
              <a:rPr lang="en-US" altLang="ja-JP" b="1" dirty="0"/>
              <a:t>55.0km</a:t>
            </a:r>
            <a:r>
              <a:rPr lang="ja-JP" altLang="ja-JP" b="1" dirty="0"/>
              <a:t>）は現行のまま維持され</a:t>
            </a:r>
            <a:r>
              <a:rPr lang="ja-JP" altLang="en-US" b="1" dirty="0"/>
              <a:t>る</a:t>
            </a:r>
            <a:r>
              <a:rPr lang="ja-JP" altLang="ja-JP" b="1" dirty="0"/>
              <a:t>。</a:t>
            </a:r>
          </a:p>
        </p:txBody>
      </p:sp>
      <p:sp>
        <p:nvSpPr>
          <p:cNvPr id="10" name="スライド番号プレースホルダー 9">
            <a:extLst>
              <a:ext uri="{FF2B5EF4-FFF2-40B4-BE49-F238E27FC236}">
                <a16:creationId xmlns:a16="http://schemas.microsoft.com/office/drawing/2014/main" id="{B7C5199D-9DC7-A9EF-E0F6-5976948E96A0}"/>
              </a:ext>
            </a:extLst>
          </p:cNvPr>
          <p:cNvSpPr>
            <a:spLocks noGrp="1"/>
          </p:cNvSpPr>
          <p:nvPr>
            <p:ph type="sldNum" sz="quarter" idx="12"/>
          </p:nvPr>
        </p:nvSpPr>
        <p:spPr/>
        <p:txBody>
          <a:bodyPr/>
          <a:lstStyle/>
          <a:p>
            <a:fld id="{950DF1B3-E3DF-444C-999F-8AF3D2F5253D}" type="slidenum">
              <a:rPr kumimoji="1" lang="ja-JP" altLang="en-US" smtClean="0"/>
              <a:t>7</a:t>
            </a:fld>
            <a:endParaRPr kumimoji="1" lang="ja-JP" altLang="en-US"/>
          </a:p>
        </p:txBody>
      </p:sp>
      <p:sp>
        <p:nvSpPr>
          <p:cNvPr id="11" name="テキスト ボックス 10">
            <a:extLst>
              <a:ext uri="{FF2B5EF4-FFF2-40B4-BE49-F238E27FC236}">
                <a16:creationId xmlns:a16="http://schemas.microsoft.com/office/drawing/2014/main" id="{41BE9878-7CD0-A220-2E25-1C0EE0D88FD6}"/>
              </a:ext>
            </a:extLst>
          </p:cNvPr>
          <p:cNvSpPr txBox="1"/>
          <p:nvPr/>
        </p:nvSpPr>
        <p:spPr>
          <a:xfrm>
            <a:off x="397932" y="6449961"/>
            <a:ext cx="6602636" cy="553998"/>
          </a:xfrm>
          <a:prstGeom prst="rect">
            <a:avLst/>
          </a:prstGeom>
          <a:noFill/>
        </p:spPr>
        <p:txBody>
          <a:bodyPr wrap="square" rtlCol="0">
            <a:spAutoFit/>
          </a:bodyPr>
          <a:lstStyle/>
          <a:p>
            <a:r>
              <a:rPr kumimoji="1" lang="en-US" altLang="ja-JP" sz="1200" b="1" dirty="0"/>
              <a:t>【</a:t>
            </a:r>
            <a:r>
              <a:rPr kumimoji="1" lang="ja-JP" altLang="en-US" sz="1200" b="1" dirty="0"/>
              <a:t>参考</a:t>
            </a:r>
            <a:r>
              <a:rPr kumimoji="1" lang="en-US" altLang="ja-JP" sz="1200" b="1" dirty="0"/>
              <a:t>】</a:t>
            </a:r>
            <a:r>
              <a:rPr kumimoji="1" lang="ja-JP" altLang="en-US" sz="1200" b="1" dirty="0"/>
              <a:t>首都高速道路株式会社　</a:t>
            </a:r>
            <a:r>
              <a:rPr lang="ja-JP" altLang="ja-JP" sz="1200" b="1" dirty="0"/>
              <a:t>首都高速道路の運賃改定案について</a:t>
            </a:r>
          </a:p>
          <a:p>
            <a:endParaRPr kumimoji="1" lang="ja-JP" altLang="en-US" dirty="0"/>
          </a:p>
        </p:txBody>
      </p:sp>
      <p:sp>
        <p:nvSpPr>
          <p:cNvPr id="12" name="正方形/長方形 11">
            <a:extLst>
              <a:ext uri="{FF2B5EF4-FFF2-40B4-BE49-F238E27FC236}">
                <a16:creationId xmlns:a16="http://schemas.microsoft.com/office/drawing/2014/main" id="{1067188F-4D90-5FBE-54E2-2F71A84814A7}"/>
              </a:ext>
            </a:extLst>
          </p:cNvPr>
          <p:cNvSpPr/>
          <p:nvPr/>
        </p:nvSpPr>
        <p:spPr>
          <a:xfrm>
            <a:off x="8541773" y="92137"/>
            <a:ext cx="243624" cy="457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AFFE2455-F7BC-0523-A5E4-09C84EF526B6}"/>
              </a:ext>
            </a:extLst>
          </p:cNvPr>
          <p:cNvSpPr/>
          <p:nvPr/>
        </p:nvSpPr>
        <p:spPr>
          <a:xfrm>
            <a:off x="11503742" y="3429000"/>
            <a:ext cx="167148" cy="169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29734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39A9460-9C43-97D1-86F7-DD9778E76AA6}"/>
              </a:ext>
            </a:extLst>
          </p:cNvPr>
          <p:cNvPicPr>
            <a:picLocks noChangeAspect="1"/>
          </p:cNvPicPr>
          <p:nvPr/>
        </p:nvPicPr>
        <p:blipFill>
          <a:blip r:embed="rId2"/>
          <a:srcRect t="15072"/>
          <a:stretch>
            <a:fillRect/>
          </a:stretch>
        </p:blipFill>
        <p:spPr>
          <a:xfrm>
            <a:off x="432619" y="1073198"/>
            <a:ext cx="11015493" cy="4045975"/>
          </a:xfrm>
          <a:prstGeom prst="rect">
            <a:avLst/>
          </a:prstGeom>
        </p:spPr>
      </p:pic>
      <p:sp>
        <p:nvSpPr>
          <p:cNvPr id="3" name="テキスト ボックス 2">
            <a:extLst>
              <a:ext uri="{FF2B5EF4-FFF2-40B4-BE49-F238E27FC236}">
                <a16:creationId xmlns:a16="http://schemas.microsoft.com/office/drawing/2014/main" id="{6906B760-BC35-C0AB-658E-1562F75FDF47}"/>
              </a:ext>
            </a:extLst>
          </p:cNvPr>
          <p:cNvSpPr txBox="1"/>
          <p:nvPr/>
        </p:nvSpPr>
        <p:spPr>
          <a:xfrm>
            <a:off x="294967" y="174577"/>
            <a:ext cx="7128388" cy="584775"/>
          </a:xfrm>
          <a:prstGeom prst="rect">
            <a:avLst/>
          </a:prstGeom>
          <a:noFill/>
        </p:spPr>
        <p:txBody>
          <a:bodyPr wrap="square" rtlCol="0">
            <a:spAutoFit/>
          </a:bodyPr>
          <a:lstStyle/>
          <a:p>
            <a:r>
              <a:rPr kumimoji="1" lang="ja-JP" altLang="en-US" sz="3200" b="1" u="sng" dirty="0">
                <a:latin typeface="ＭＳ Ｐゴシック" panose="020B0600070205080204" pitchFamily="50" charset="-128"/>
                <a:ea typeface="ＭＳ Ｐゴシック" panose="020B0600070205080204" pitchFamily="50" charset="-128"/>
              </a:rPr>
              <a:t>全国のガソリン代</a:t>
            </a:r>
            <a:r>
              <a:rPr kumimoji="1" lang="en-US" altLang="ja-JP" sz="3200" b="1" u="sng" dirty="0">
                <a:latin typeface="ＭＳ Ｐゴシック" panose="020B0600070205080204" pitchFamily="50" charset="-128"/>
                <a:ea typeface="ＭＳ Ｐゴシック" panose="020B0600070205080204" pitchFamily="50" charset="-128"/>
              </a:rPr>
              <a:t>(</a:t>
            </a:r>
            <a:r>
              <a:rPr kumimoji="1" lang="ja-JP" altLang="en-US" sz="3200" b="1" u="sng" dirty="0">
                <a:latin typeface="ＭＳ Ｐゴシック" panose="020B0600070205080204" pitchFamily="50" charset="-128"/>
                <a:ea typeface="ＭＳ Ｐゴシック" panose="020B0600070205080204" pitchFamily="50" charset="-128"/>
              </a:rPr>
              <a:t>レギュラー</a:t>
            </a:r>
            <a:r>
              <a:rPr kumimoji="1" lang="en-US" altLang="ja-JP" sz="3200" b="1" u="sng" dirty="0">
                <a:latin typeface="ＭＳ Ｐゴシック" panose="020B0600070205080204" pitchFamily="50" charset="-128"/>
                <a:ea typeface="ＭＳ Ｐゴシック" panose="020B0600070205080204" pitchFamily="50" charset="-128"/>
              </a:rPr>
              <a:t>)</a:t>
            </a:r>
            <a:r>
              <a:rPr kumimoji="1" lang="ja-JP" altLang="en-US" sz="3200" b="1" u="sng" dirty="0">
                <a:latin typeface="ＭＳ Ｐゴシック" panose="020B0600070205080204" pitchFamily="50" charset="-128"/>
                <a:ea typeface="ＭＳ Ｐゴシック" panose="020B0600070205080204" pitchFamily="50" charset="-128"/>
              </a:rPr>
              <a:t>の推移</a:t>
            </a:r>
          </a:p>
        </p:txBody>
      </p:sp>
      <p:sp>
        <p:nvSpPr>
          <p:cNvPr id="4" name="スライド番号プレースホルダー 3">
            <a:extLst>
              <a:ext uri="{FF2B5EF4-FFF2-40B4-BE49-F238E27FC236}">
                <a16:creationId xmlns:a16="http://schemas.microsoft.com/office/drawing/2014/main" id="{B5BB8876-1402-E4E3-D886-B784BDE6B7B3}"/>
              </a:ext>
            </a:extLst>
          </p:cNvPr>
          <p:cNvSpPr>
            <a:spLocks noGrp="1"/>
          </p:cNvSpPr>
          <p:nvPr>
            <p:ph type="sldNum" sz="quarter" idx="12"/>
          </p:nvPr>
        </p:nvSpPr>
        <p:spPr/>
        <p:txBody>
          <a:bodyPr/>
          <a:lstStyle/>
          <a:p>
            <a:fld id="{950DF1B3-E3DF-444C-999F-8AF3D2F5253D}" type="slidenum">
              <a:rPr kumimoji="1" lang="ja-JP" altLang="en-US" smtClean="0"/>
              <a:t>8</a:t>
            </a:fld>
            <a:endParaRPr kumimoji="1" lang="ja-JP" altLang="en-US"/>
          </a:p>
        </p:txBody>
      </p:sp>
      <p:sp>
        <p:nvSpPr>
          <p:cNvPr id="5" name="テキスト ボックス 4">
            <a:extLst>
              <a:ext uri="{FF2B5EF4-FFF2-40B4-BE49-F238E27FC236}">
                <a16:creationId xmlns:a16="http://schemas.microsoft.com/office/drawing/2014/main" id="{B49B06A6-5CCE-0062-568C-68CFDD2B0F2F}"/>
              </a:ext>
            </a:extLst>
          </p:cNvPr>
          <p:cNvSpPr txBox="1"/>
          <p:nvPr/>
        </p:nvSpPr>
        <p:spPr>
          <a:xfrm>
            <a:off x="294968" y="5433020"/>
            <a:ext cx="11720050" cy="923330"/>
          </a:xfrm>
          <a:prstGeom prst="rect">
            <a:avLst/>
          </a:prstGeom>
          <a:noFill/>
          <a:ln>
            <a:solidFill>
              <a:schemeClr val="tx1"/>
            </a:solidFill>
          </a:ln>
        </p:spPr>
        <p:txBody>
          <a:bodyPr wrap="square" rtlCol="0">
            <a:spAutoFit/>
          </a:bodyPr>
          <a:lstStyle/>
          <a:p>
            <a:r>
              <a:rPr lang="ja-JP" altLang="ja-JP" b="1" dirty="0"/>
              <a:t>ガソリン価格は、原油価格、為替相場、国際情勢、政府の燃料価格対策など、さまざまな要因によって変動する。日本は原油の多くを輸入に依存しているため、原油価格の上昇や円安が進むと輸入コストが増加し、ガソリン価格も上昇する。一方、政府の補助金などの価格抑制策は急激な値上がりを緩和する役割を果たしている。</a:t>
            </a:r>
            <a:endParaRPr kumimoji="1" lang="ja-JP" altLang="en-US" b="1" dirty="0"/>
          </a:p>
        </p:txBody>
      </p:sp>
      <p:sp>
        <p:nvSpPr>
          <p:cNvPr id="6" name="正方形/長方形 5">
            <a:extLst>
              <a:ext uri="{FF2B5EF4-FFF2-40B4-BE49-F238E27FC236}">
                <a16:creationId xmlns:a16="http://schemas.microsoft.com/office/drawing/2014/main" id="{7DCB1172-A56C-393B-F04E-22B41B77418E}"/>
              </a:ext>
            </a:extLst>
          </p:cNvPr>
          <p:cNvSpPr/>
          <p:nvPr/>
        </p:nvSpPr>
        <p:spPr>
          <a:xfrm>
            <a:off x="5230761" y="1073198"/>
            <a:ext cx="1140542" cy="2359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3D43102-4825-A0DB-3ABE-647BB290FEDB}"/>
              </a:ext>
            </a:extLst>
          </p:cNvPr>
          <p:cNvSpPr txBox="1"/>
          <p:nvPr/>
        </p:nvSpPr>
        <p:spPr>
          <a:xfrm>
            <a:off x="432619" y="6489290"/>
            <a:ext cx="7089058" cy="276999"/>
          </a:xfrm>
          <a:prstGeom prst="rect">
            <a:avLst/>
          </a:prstGeom>
          <a:noFill/>
        </p:spPr>
        <p:txBody>
          <a:bodyPr wrap="square" rtlCol="0">
            <a:spAutoFit/>
          </a:bodyPr>
          <a:lstStyle/>
          <a:p>
            <a:r>
              <a:rPr kumimoji="1" lang="en-US" altLang="ja-JP" sz="1200" b="1" dirty="0"/>
              <a:t>【</a:t>
            </a:r>
            <a:r>
              <a:rPr kumimoji="1" lang="ja-JP" altLang="en-US" sz="1200" b="1" dirty="0"/>
              <a:t>参考</a:t>
            </a:r>
            <a:r>
              <a:rPr kumimoji="1" lang="en-US" altLang="ja-JP" sz="1200" b="1" dirty="0"/>
              <a:t>】</a:t>
            </a:r>
            <a:r>
              <a:rPr lang="ja-JP" altLang="ja-JP" sz="1200" b="1" dirty="0"/>
              <a:t>Fuel Connect「全国のガソリン価格検索」（出典：資源エネルギー庁 石油製品価格調査）</a:t>
            </a:r>
            <a:endParaRPr kumimoji="1" lang="ja-JP" altLang="en-US" sz="1200" b="1" dirty="0"/>
          </a:p>
        </p:txBody>
      </p:sp>
    </p:spTree>
    <p:extLst>
      <p:ext uri="{BB962C8B-B14F-4D97-AF65-F5344CB8AC3E}">
        <p14:creationId xmlns:p14="http://schemas.microsoft.com/office/powerpoint/2010/main" val="1548062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D73095B7-0726-9B79-2F3B-369BD3BFBC56}"/>
              </a:ext>
            </a:extLst>
          </p:cNvPr>
          <p:cNvSpPr txBox="1"/>
          <p:nvPr/>
        </p:nvSpPr>
        <p:spPr>
          <a:xfrm>
            <a:off x="393290" y="304800"/>
            <a:ext cx="3411794" cy="584775"/>
          </a:xfrm>
          <a:prstGeom prst="rect">
            <a:avLst/>
          </a:prstGeom>
          <a:noFill/>
        </p:spPr>
        <p:txBody>
          <a:bodyPr wrap="square" rtlCol="0">
            <a:spAutoFit/>
          </a:bodyPr>
          <a:lstStyle/>
          <a:p>
            <a:r>
              <a:rPr kumimoji="1" lang="ja-JP" altLang="en-US" sz="3200" b="1" u="sng" dirty="0">
                <a:latin typeface="ＭＳ Ｐゴシック" panose="020B0600070205080204" pitchFamily="50" charset="-128"/>
                <a:ea typeface="ＭＳ Ｐゴシック" panose="020B0600070205080204" pitchFamily="50" charset="-128"/>
              </a:rPr>
              <a:t>平均年収推移</a:t>
            </a:r>
          </a:p>
        </p:txBody>
      </p:sp>
      <p:pic>
        <p:nvPicPr>
          <p:cNvPr id="10" name="図 9">
            <a:extLst>
              <a:ext uri="{FF2B5EF4-FFF2-40B4-BE49-F238E27FC236}">
                <a16:creationId xmlns:a16="http://schemas.microsoft.com/office/drawing/2014/main" id="{EB3FD44E-0649-0C94-89B1-648A8CF242EB}"/>
              </a:ext>
            </a:extLst>
          </p:cNvPr>
          <p:cNvPicPr>
            <a:picLocks noChangeAspect="1"/>
          </p:cNvPicPr>
          <p:nvPr/>
        </p:nvPicPr>
        <p:blipFill>
          <a:blip r:embed="rId2"/>
          <a:srcRect r="11042" b="25642"/>
          <a:stretch>
            <a:fillRect/>
          </a:stretch>
        </p:blipFill>
        <p:spPr>
          <a:xfrm>
            <a:off x="393290" y="889575"/>
            <a:ext cx="9822426" cy="3768682"/>
          </a:xfrm>
          <a:prstGeom prst="rect">
            <a:avLst/>
          </a:prstGeom>
        </p:spPr>
      </p:pic>
      <p:sp>
        <p:nvSpPr>
          <p:cNvPr id="14" name="スライド番号プレースホルダー 13">
            <a:extLst>
              <a:ext uri="{FF2B5EF4-FFF2-40B4-BE49-F238E27FC236}">
                <a16:creationId xmlns:a16="http://schemas.microsoft.com/office/drawing/2014/main" id="{CC8C7B27-ACCD-7C9F-B946-FB043EBEA21B}"/>
              </a:ext>
            </a:extLst>
          </p:cNvPr>
          <p:cNvSpPr>
            <a:spLocks noGrp="1"/>
          </p:cNvSpPr>
          <p:nvPr>
            <p:ph type="sldNum" sz="quarter" idx="12"/>
          </p:nvPr>
        </p:nvSpPr>
        <p:spPr/>
        <p:txBody>
          <a:bodyPr/>
          <a:lstStyle/>
          <a:p>
            <a:fld id="{950DF1B3-E3DF-444C-999F-8AF3D2F5253D}" type="slidenum">
              <a:rPr kumimoji="1" lang="ja-JP" altLang="en-US" smtClean="0"/>
              <a:t>9</a:t>
            </a:fld>
            <a:endParaRPr kumimoji="1" lang="ja-JP" altLang="en-US"/>
          </a:p>
        </p:txBody>
      </p:sp>
      <p:sp>
        <p:nvSpPr>
          <p:cNvPr id="15" name="テキスト ボックス 14">
            <a:extLst>
              <a:ext uri="{FF2B5EF4-FFF2-40B4-BE49-F238E27FC236}">
                <a16:creationId xmlns:a16="http://schemas.microsoft.com/office/drawing/2014/main" id="{D2FAAAF8-D36F-DEA5-8D0B-A13621E0A473}"/>
              </a:ext>
            </a:extLst>
          </p:cNvPr>
          <p:cNvSpPr txBox="1"/>
          <p:nvPr/>
        </p:nvSpPr>
        <p:spPr>
          <a:xfrm>
            <a:off x="486696" y="4984313"/>
            <a:ext cx="11218607" cy="1189703"/>
          </a:xfrm>
          <a:prstGeom prst="rect">
            <a:avLst/>
          </a:prstGeom>
          <a:noFill/>
          <a:ln>
            <a:solidFill>
              <a:schemeClr val="tx1"/>
            </a:solidFill>
          </a:ln>
        </p:spPr>
        <p:txBody>
          <a:bodyPr wrap="square" rtlCol="0">
            <a:spAutoFit/>
          </a:bodyPr>
          <a:lstStyle/>
          <a:p>
            <a:r>
              <a:rPr lang="ja-JP" altLang="ja-JP" b="1" dirty="0"/>
              <a:t>平均年収の上昇には、物価上昇、人手不足、企業業績の回復、最低賃金の引き上げなどが影響している。</a:t>
            </a:r>
            <a:endParaRPr lang="en-US" altLang="ja-JP" b="1" dirty="0"/>
          </a:p>
          <a:p>
            <a:r>
              <a:rPr lang="ja-JP" altLang="ja-JP" b="1" dirty="0"/>
              <a:t>近年は物価上昇への対応として、多くの企業で賃上げが実施された。また、少子高齢化による労働力不足を背景に、人材確保を目的とした給与の引き上げも進んでいる。さらに、企業業績の改善や政府による賃上げ促進策も年収増加の要因となっている。</a:t>
            </a:r>
            <a:endParaRPr kumimoji="1" lang="ja-JP" altLang="en-US" b="1" dirty="0"/>
          </a:p>
        </p:txBody>
      </p:sp>
      <p:sp>
        <p:nvSpPr>
          <p:cNvPr id="16" name="テキスト ボックス 15">
            <a:extLst>
              <a:ext uri="{FF2B5EF4-FFF2-40B4-BE49-F238E27FC236}">
                <a16:creationId xmlns:a16="http://schemas.microsoft.com/office/drawing/2014/main" id="{2CFB17AB-5DF6-C0D2-6464-B12FDE777CCC}"/>
              </a:ext>
            </a:extLst>
          </p:cNvPr>
          <p:cNvSpPr txBox="1"/>
          <p:nvPr/>
        </p:nvSpPr>
        <p:spPr>
          <a:xfrm>
            <a:off x="486696" y="6356350"/>
            <a:ext cx="8962104" cy="276999"/>
          </a:xfrm>
          <a:prstGeom prst="rect">
            <a:avLst/>
          </a:prstGeom>
          <a:noFill/>
        </p:spPr>
        <p:txBody>
          <a:bodyPr wrap="square" rtlCol="0">
            <a:spAutoFit/>
          </a:bodyPr>
          <a:lstStyle/>
          <a:p>
            <a:r>
              <a:rPr kumimoji="1" lang="en-US" altLang="ja-JP" sz="1200" b="1" dirty="0"/>
              <a:t>【</a:t>
            </a:r>
            <a:r>
              <a:rPr kumimoji="1" lang="ja-JP" altLang="en-US" sz="1200" b="1" dirty="0"/>
              <a:t>参考</a:t>
            </a:r>
            <a:r>
              <a:rPr kumimoji="1" lang="en-US" altLang="ja-JP" sz="1200" b="1" dirty="0"/>
              <a:t>】</a:t>
            </a:r>
            <a:r>
              <a:rPr lang="ja-JP" altLang="ja-JP" sz="1200" b="1" dirty="0"/>
              <a:t>JAC Recruitment「平均年収」（出典：国税庁「民間給与実態統計調査」）</a:t>
            </a:r>
            <a:endParaRPr kumimoji="1" lang="ja-JP" altLang="en-US" sz="1200" b="1" dirty="0"/>
          </a:p>
        </p:txBody>
      </p:sp>
      <p:cxnSp>
        <p:nvCxnSpPr>
          <p:cNvPr id="26" name="直線矢印コネクタ 25">
            <a:extLst>
              <a:ext uri="{FF2B5EF4-FFF2-40B4-BE49-F238E27FC236}">
                <a16:creationId xmlns:a16="http://schemas.microsoft.com/office/drawing/2014/main" id="{4AF3D2AA-AC7D-330A-0CC6-713A7CA3F053}"/>
              </a:ext>
            </a:extLst>
          </p:cNvPr>
          <p:cNvCxnSpPr>
            <a:cxnSpLocks/>
          </p:cNvCxnSpPr>
          <p:nvPr/>
        </p:nvCxnSpPr>
        <p:spPr>
          <a:xfrm flipH="1">
            <a:off x="10082980" y="1074154"/>
            <a:ext cx="545691" cy="320666"/>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27" name="直線矢印コネクタ 26">
            <a:extLst>
              <a:ext uri="{FF2B5EF4-FFF2-40B4-BE49-F238E27FC236}">
                <a16:creationId xmlns:a16="http://schemas.microsoft.com/office/drawing/2014/main" id="{B37D2BC3-5F14-A0C5-C85A-8812032A8ED1}"/>
              </a:ext>
            </a:extLst>
          </p:cNvPr>
          <p:cNvCxnSpPr>
            <a:cxnSpLocks/>
          </p:cNvCxnSpPr>
          <p:nvPr/>
        </p:nvCxnSpPr>
        <p:spPr>
          <a:xfrm flipH="1">
            <a:off x="10058400" y="1900064"/>
            <a:ext cx="570271" cy="341691"/>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28" name="直線矢印コネクタ 27">
            <a:extLst>
              <a:ext uri="{FF2B5EF4-FFF2-40B4-BE49-F238E27FC236}">
                <a16:creationId xmlns:a16="http://schemas.microsoft.com/office/drawing/2014/main" id="{861633A3-130B-7A4A-62FA-D0F3D87FAAED}"/>
              </a:ext>
            </a:extLst>
          </p:cNvPr>
          <p:cNvCxnSpPr>
            <a:cxnSpLocks/>
            <a:stCxn id="39" idx="1"/>
          </p:cNvCxnSpPr>
          <p:nvPr/>
        </p:nvCxnSpPr>
        <p:spPr>
          <a:xfrm flipH="1">
            <a:off x="10058400" y="2979495"/>
            <a:ext cx="678426" cy="383147"/>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37" name="テキスト ボックス 36">
            <a:extLst>
              <a:ext uri="{FF2B5EF4-FFF2-40B4-BE49-F238E27FC236}">
                <a16:creationId xmlns:a16="http://schemas.microsoft.com/office/drawing/2014/main" id="{28D1340D-8781-2D23-96EB-91A968856C70}"/>
              </a:ext>
            </a:extLst>
          </p:cNvPr>
          <p:cNvSpPr txBox="1"/>
          <p:nvPr/>
        </p:nvSpPr>
        <p:spPr>
          <a:xfrm>
            <a:off x="10628671" y="791744"/>
            <a:ext cx="1406013" cy="369332"/>
          </a:xfrm>
          <a:prstGeom prst="rect">
            <a:avLst/>
          </a:prstGeom>
          <a:noFill/>
        </p:spPr>
        <p:txBody>
          <a:bodyPr wrap="square" rtlCol="0">
            <a:spAutoFit/>
          </a:bodyPr>
          <a:lstStyle/>
          <a:p>
            <a:r>
              <a:rPr kumimoji="1" lang="en-US" altLang="ja-JP" b="1" u="sng" dirty="0">
                <a:solidFill>
                  <a:schemeClr val="accent2"/>
                </a:solidFill>
              </a:rPr>
              <a:t>11.5</a:t>
            </a:r>
            <a:r>
              <a:rPr kumimoji="1" lang="ja-JP" altLang="en-US" b="1" u="sng" dirty="0">
                <a:solidFill>
                  <a:schemeClr val="accent2"/>
                </a:solidFill>
              </a:rPr>
              <a:t>％上昇</a:t>
            </a:r>
          </a:p>
        </p:txBody>
      </p:sp>
      <p:sp>
        <p:nvSpPr>
          <p:cNvPr id="38" name="テキスト ボックス 37">
            <a:extLst>
              <a:ext uri="{FF2B5EF4-FFF2-40B4-BE49-F238E27FC236}">
                <a16:creationId xmlns:a16="http://schemas.microsoft.com/office/drawing/2014/main" id="{83176779-A31A-D87C-E3F7-446E5749BC02}"/>
              </a:ext>
            </a:extLst>
          </p:cNvPr>
          <p:cNvSpPr txBox="1"/>
          <p:nvPr/>
        </p:nvSpPr>
        <p:spPr>
          <a:xfrm>
            <a:off x="10628671" y="1720645"/>
            <a:ext cx="1484671" cy="369332"/>
          </a:xfrm>
          <a:prstGeom prst="rect">
            <a:avLst/>
          </a:prstGeom>
          <a:noFill/>
        </p:spPr>
        <p:txBody>
          <a:bodyPr wrap="square" rtlCol="0">
            <a:spAutoFit/>
          </a:bodyPr>
          <a:lstStyle/>
          <a:p>
            <a:r>
              <a:rPr kumimoji="1" lang="en-US" altLang="ja-JP" b="1" u="sng" dirty="0">
                <a:solidFill>
                  <a:schemeClr val="accent2"/>
                </a:solidFill>
              </a:rPr>
              <a:t>12.8</a:t>
            </a:r>
            <a:r>
              <a:rPr kumimoji="1" lang="ja-JP" altLang="en-US" b="1" u="sng" dirty="0">
                <a:solidFill>
                  <a:schemeClr val="accent2"/>
                </a:solidFill>
              </a:rPr>
              <a:t>％上昇</a:t>
            </a:r>
          </a:p>
        </p:txBody>
      </p:sp>
      <p:sp>
        <p:nvSpPr>
          <p:cNvPr id="39" name="テキスト ボックス 38">
            <a:extLst>
              <a:ext uri="{FF2B5EF4-FFF2-40B4-BE49-F238E27FC236}">
                <a16:creationId xmlns:a16="http://schemas.microsoft.com/office/drawing/2014/main" id="{34297ADC-7D2E-656E-D839-8A5C6AE0BD15}"/>
              </a:ext>
            </a:extLst>
          </p:cNvPr>
          <p:cNvSpPr txBox="1"/>
          <p:nvPr/>
        </p:nvSpPr>
        <p:spPr>
          <a:xfrm>
            <a:off x="10736826" y="2794829"/>
            <a:ext cx="1376516" cy="369332"/>
          </a:xfrm>
          <a:prstGeom prst="rect">
            <a:avLst/>
          </a:prstGeom>
          <a:noFill/>
        </p:spPr>
        <p:txBody>
          <a:bodyPr wrap="square" rtlCol="0">
            <a:spAutoFit/>
          </a:bodyPr>
          <a:lstStyle/>
          <a:p>
            <a:r>
              <a:rPr kumimoji="1" lang="en-US" altLang="ja-JP" b="1" u="sng" dirty="0">
                <a:solidFill>
                  <a:schemeClr val="accent2"/>
                </a:solidFill>
              </a:rPr>
              <a:t>20.8</a:t>
            </a:r>
            <a:r>
              <a:rPr kumimoji="1" lang="ja-JP" altLang="en-US" b="1" u="sng" dirty="0">
                <a:solidFill>
                  <a:schemeClr val="accent2"/>
                </a:solidFill>
              </a:rPr>
              <a:t>％上昇</a:t>
            </a:r>
          </a:p>
        </p:txBody>
      </p:sp>
    </p:spTree>
    <p:extLst>
      <p:ext uri="{BB962C8B-B14F-4D97-AF65-F5344CB8AC3E}">
        <p14:creationId xmlns:p14="http://schemas.microsoft.com/office/powerpoint/2010/main" val="594063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427FF36B-D344-E438-06D7-032AFFDC591B}"/>
              </a:ext>
            </a:extLst>
          </p:cNvPr>
          <p:cNvPicPr>
            <a:picLocks noChangeAspect="1"/>
          </p:cNvPicPr>
          <p:nvPr/>
        </p:nvPicPr>
        <p:blipFill>
          <a:blip r:embed="rId3"/>
          <a:srcRect t="21878"/>
          <a:stretch>
            <a:fillRect/>
          </a:stretch>
        </p:blipFill>
        <p:spPr>
          <a:xfrm>
            <a:off x="351867" y="998616"/>
            <a:ext cx="11171537" cy="4066124"/>
          </a:xfrm>
          <a:prstGeom prst="rect">
            <a:avLst/>
          </a:prstGeom>
        </p:spPr>
      </p:pic>
      <p:sp>
        <p:nvSpPr>
          <p:cNvPr id="8" name="テキスト ボックス 7">
            <a:extLst>
              <a:ext uri="{FF2B5EF4-FFF2-40B4-BE49-F238E27FC236}">
                <a16:creationId xmlns:a16="http://schemas.microsoft.com/office/drawing/2014/main" id="{FD31D7AA-9B51-13D9-E6F6-85BA095CC09C}"/>
              </a:ext>
            </a:extLst>
          </p:cNvPr>
          <p:cNvSpPr txBox="1"/>
          <p:nvPr/>
        </p:nvSpPr>
        <p:spPr>
          <a:xfrm>
            <a:off x="351867" y="322560"/>
            <a:ext cx="4385187" cy="584775"/>
          </a:xfrm>
          <a:prstGeom prst="rect">
            <a:avLst/>
          </a:prstGeom>
          <a:noFill/>
        </p:spPr>
        <p:txBody>
          <a:bodyPr wrap="square" rtlCol="0">
            <a:spAutoFit/>
          </a:bodyPr>
          <a:lstStyle/>
          <a:p>
            <a:r>
              <a:rPr lang="ja-JP" altLang="en-US" sz="3200" b="1" u="sng" dirty="0">
                <a:latin typeface="ＭＳ Ｐゴシック" panose="020B0600070205080204" pitchFamily="50" charset="-128"/>
                <a:ea typeface="ＭＳ Ｐゴシック" panose="020B0600070205080204" pitchFamily="50" charset="-128"/>
              </a:rPr>
              <a:t>駐車料金の推移</a:t>
            </a:r>
            <a:endParaRPr kumimoji="1" lang="ja-JP" altLang="en-US" sz="3200" b="1" u="sng" dirty="0">
              <a:latin typeface="ＭＳ Ｐゴシック" panose="020B0600070205080204" pitchFamily="50" charset="-128"/>
              <a:ea typeface="ＭＳ Ｐゴシック" panose="020B0600070205080204" pitchFamily="50" charset="-128"/>
            </a:endParaRPr>
          </a:p>
        </p:txBody>
      </p:sp>
      <p:sp>
        <p:nvSpPr>
          <p:cNvPr id="9" name="スライド番号プレースホルダー 8">
            <a:extLst>
              <a:ext uri="{FF2B5EF4-FFF2-40B4-BE49-F238E27FC236}">
                <a16:creationId xmlns:a16="http://schemas.microsoft.com/office/drawing/2014/main" id="{11361E13-E9B1-11F9-ECC1-C654E9DCE9A3}"/>
              </a:ext>
            </a:extLst>
          </p:cNvPr>
          <p:cNvSpPr>
            <a:spLocks noGrp="1"/>
          </p:cNvSpPr>
          <p:nvPr>
            <p:ph type="sldNum" sz="quarter" idx="12"/>
          </p:nvPr>
        </p:nvSpPr>
        <p:spPr/>
        <p:txBody>
          <a:bodyPr/>
          <a:lstStyle/>
          <a:p>
            <a:fld id="{950DF1B3-E3DF-444C-999F-8AF3D2F5253D}" type="slidenum">
              <a:rPr kumimoji="1" lang="ja-JP" altLang="en-US" smtClean="0"/>
              <a:t>10</a:t>
            </a:fld>
            <a:endParaRPr kumimoji="1" lang="ja-JP" altLang="en-US"/>
          </a:p>
        </p:txBody>
      </p:sp>
      <p:sp>
        <p:nvSpPr>
          <p:cNvPr id="10" name="テキスト ボックス 9">
            <a:extLst>
              <a:ext uri="{FF2B5EF4-FFF2-40B4-BE49-F238E27FC236}">
                <a16:creationId xmlns:a16="http://schemas.microsoft.com/office/drawing/2014/main" id="{4738966E-0E1D-1731-8255-F0A122055B5E}"/>
              </a:ext>
            </a:extLst>
          </p:cNvPr>
          <p:cNvSpPr txBox="1"/>
          <p:nvPr/>
        </p:nvSpPr>
        <p:spPr>
          <a:xfrm>
            <a:off x="165056" y="6538912"/>
            <a:ext cx="6373396" cy="276999"/>
          </a:xfrm>
          <a:prstGeom prst="rect">
            <a:avLst/>
          </a:prstGeom>
          <a:noFill/>
        </p:spPr>
        <p:txBody>
          <a:bodyPr wrap="square" rtlCol="0">
            <a:spAutoFit/>
          </a:bodyPr>
          <a:lstStyle/>
          <a:p>
            <a:r>
              <a:rPr lang="ja-JP" altLang="ja-JP" sz="1200" b="1" dirty="0"/>
              <a:t>OpenGov.jp「時間貸し駐車場料金」（出典：総務省統計局「小売物価統計調査」）</a:t>
            </a:r>
            <a:endParaRPr kumimoji="1" lang="ja-JP" altLang="en-US" sz="1200" b="1" dirty="0"/>
          </a:p>
        </p:txBody>
      </p:sp>
      <p:sp>
        <p:nvSpPr>
          <p:cNvPr id="11" name="テキスト ボックス 10">
            <a:extLst>
              <a:ext uri="{FF2B5EF4-FFF2-40B4-BE49-F238E27FC236}">
                <a16:creationId xmlns:a16="http://schemas.microsoft.com/office/drawing/2014/main" id="{E96455AC-55D5-208D-C9FF-EE5EF876A41B}"/>
              </a:ext>
            </a:extLst>
          </p:cNvPr>
          <p:cNvSpPr txBox="1"/>
          <p:nvPr/>
        </p:nvSpPr>
        <p:spPr>
          <a:xfrm>
            <a:off x="351868" y="5156021"/>
            <a:ext cx="11171537" cy="1200329"/>
          </a:xfrm>
          <a:prstGeom prst="rect">
            <a:avLst/>
          </a:prstGeom>
          <a:solidFill>
            <a:schemeClr val="bg1"/>
          </a:solidFill>
          <a:ln>
            <a:solidFill>
              <a:schemeClr val="tx1"/>
            </a:solidFill>
          </a:ln>
        </p:spPr>
        <p:txBody>
          <a:bodyPr wrap="square" rtlCol="0">
            <a:spAutoFit/>
          </a:bodyPr>
          <a:lstStyle/>
          <a:p>
            <a:r>
              <a:rPr lang="ja-JP" altLang="ja-JP" b="1" dirty="0"/>
              <a:t>時間貸し駐車場料金は、地価の上昇や物価高、人件費・設備維持費の増加、駐車場需要の高まりなどの影響を受けて上昇する。 特に都市部では、再開発や商業施設の利用増加によって駐車場の需要が高まり、料金が上昇しやすい。また、近年は電気料金や設備更新費、キャッシュレス決済の導入など運営コストも増加しており、これらが料金改定の要因となっている。</a:t>
            </a:r>
            <a:endParaRPr kumimoji="1" lang="ja-JP" altLang="en-US" b="1" dirty="0"/>
          </a:p>
        </p:txBody>
      </p:sp>
    </p:spTree>
    <p:extLst>
      <p:ext uri="{BB962C8B-B14F-4D97-AF65-F5344CB8AC3E}">
        <p14:creationId xmlns:p14="http://schemas.microsoft.com/office/powerpoint/2010/main" val="904074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1939D02-08C2-F823-C9C1-6258D585CC0D}"/>
              </a:ext>
            </a:extLst>
          </p:cNvPr>
          <p:cNvPicPr>
            <a:picLocks noChangeAspect="1"/>
          </p:cNvPicPr>
          <p:nvPr/>
        </p:nvPicPr>
        <p:blipFill>
          <a:blip r:embed="rId3"/>
          <a:srcRect b="40264"/>
          <a:stretch>
            <a:fillRect/>
          </a:stretch>
        </p:blipFill>
        <p:spPr>
          <a:xfrm>
            <a:off x="513054" y="2354557"/>
            <a:ext cx="11165892" cy="3608708"/>
          </a:xfrm>
          <a:prstGeom prst="rect">
            <a:avLst/>
          </a:prstGeom>
        </p:spPr>
      </p:pic>
      <p:sp>
        <p:nvSpPr>
          <p:cNvPr id="4" name="スライド番号プレースホルダー 3">
            <a:extLst>
              <a:ext uri="{FF2B5EF4-FFF2-40B4-BE49-F238E27FC236}">
                <a16:creationId xmlns:a16="http://schemas.microsoft.com/office/drawing/2014/main" id="{4CC32B47-F608-A488-A630-41D208E166BE}"/>
              </a:ext>
            </a:extLst>
          </p:cNvPr>
          <p:cNvSpPr>
            <a:spLocks noGrp="1"/>
          </p:cNvSpPr>
          <p:nvPr>
            <p:ph type="sldNum" sz="quarter" idx="12"/>
          </p:nvPr>
        </p:nvSpPr>
        <p:spPr/>
        <p:txBody>
          <a:bodyPr/>
          <a:lstStyle/>
          <a:p>
            <a:fld id="{950DF1B3-E3DF-444C-999F-8AF3D2F5253D}" type="slidenum">
              <a:rPr kumimoji="1" lang="ja-JP" altLang="en-US" smtClean="0"/>
              <a:t>11</a:t>
            </a:fld>
            <a:endParaRPr kumimoji="1" lang="ja-JP" altLang="en-US"/>
          </a:p>
        </p:txBody>
      </p:sp>
      <p:sp>
        <p:nvSpPr>
          <p:cNvPr id="5" name="テキスト ボックス 4">
            <a:extLst>
              <a:ext uri="{FF2B5EF4-FFF2-40B4-BE49-F238E27FC236}">
                <a16:creationId xmlns:a16="http://schemas.microsoft.com/office/drawing/2014/main" id="{F2438C48-FA31-802D-E245-CD476B9F932B}"/>
              </a:ext>
            </a:extLst>
          </p:cNvPr>
          <p:cNvSpPr txBox="1"/>
          <p:nvPr/>
        </p:nvSpPr>
        <p:spPr>
          <a:xfrm>
            <a:off x="216310" y="186813"/>
            <a:ext cx="4857135" cy="584775"/>
          </a:xfrm>
          <a:prstGeom prst="rect">
            <a:avLst/>
          </a:prstGeom>
          <a:noFill/>
        </p:spPr>
        <p:txBody>
          <a:bodyPr wrap="square" rtlCol="0">
            <a:spAutoFit/>
          </a:bodyPr>
          <a:lstStyle/>
          <a:p>
            <a:r>
              <a:rPr kumimoji="1" lang="ja-JP" altLang="en-US" sz="3200" b="1" u="sng" dirty="0">
                <a:latin typeface="ＭＳ Ｐゴシック" panose="020B0600070205080204" pitchFamily="50" charset="-128"/>
                <a:ea typeface="ＭＳ Ｐゴシック" panose="020B0600070205080204" pitchFamily="50" charset="-128"/>
              </a:rPr>
              <a:t>家賃の推移</a:t>
            </a:r>
          </a:p>
        </p:txBody>
      </p:sp>
      <p:sp>
        <p:nvSpPr>
          <p:cNvPr id="7" name="テキスト ボックス 6">
            <a:extLst>
              <a:ext uri="{FF2B5EF4-FFF2-40B4-BE49-F238E27FC236}">
                <a16:creationId xmlns:a16="http://schemas.microsoft.com/office/drawing/2014/main" id="{48D9955B-346B-D1C9-DDF3-335626F3F0A7}"/>
              </a:ext>
            </a:extLst>
          </p:cNvPr>
          <p:cNvSpPr txBox="1"/>
          <p:nvPr/>
        </p:nvSpPr>
        <p:spPr>
          <a:xfrm>
            <a:off x="216310" y="1038142"/>
            <a:ext cx="11680722" cy="923330"/>
          </a:xfrm>
          <a:prstGeom prst="rect">
            <a:avLst/>
          </a:prstGeom>
          <a:noFill/>
          <a:ln>
            <a:solidFill>
              <a:schemeClr val="tx1"/>
            </a:solidFill>
          </a:ln>
        </p:spPr>
        <p:txBody>
          <a:bodyPr wrap="square" rtlCol="0">
            <a:spAutoFit/>
          </a:bodyPr>
          <a:lstStyle/>
          <a:p>
            <a:r>
              <a:rPr lang="ja-JP" altLang="ja-JP" b="1" dirty="0"/>
              <a:t>家賃は、建築資材や人件費、修繕・維持管理費の上昇に加え、都市部を中心とした賃貸需要の増加などを要因として上昇している。 また、住宅価格の高騰や住宅ローン金利の上昇により住宅購入を控え、賃貸を選ぶ人が増えたことも家賃上昇の一因となっている。</a:t>
            </a:r>
            <a:endParaRPr kumimoji="1" lang="ja-JP" altLang="en-US" b="1" dirty="0"/>
          </a:p>
        </p:txBody>
      </p:sp>
      <p:sp>
        <p:nvSpPr>
          <p:cNvPr id="8" name="テキスト ボックス 7">
            <a:extLst>
              <a:ext uri="{FF2B5EF4-FFF2-40B4-BE49-F238E27FC236}">
                <a16:creationId xmlns:a16="http://schemas.microsoft.com/office/drawing/2014/main" id="{1A99696F-842F-CFB6-3FF7-C272D6EBCD77}"/>
              </a:ext>
            </a:extLst>
          </p:cNvPr>
          <p:cNvSpPr txBox="1"/>
          <p:nvPr/>
        </p:nvSpPr>
        <p:spPr>
          <a:xfrm>
            <a:off x="540773" y="6261913"/>
            <a:ext cx="6459794" cy="276999"/>
          </a:xfrm>
          <a:prstGeom prst="rect">
            <a:avLst/>
          </a:prstGeom>
          <a:noFill/>
        </p:spPr>
        <p:txBody>
          <a:bodyPr wrap="square" rtlCol="0">
            <a:spAutoFit/>
          </a:bodyPr>
          <a:lstStyle/>
          <a:p>
            <a:r>
              <a:rPr kumimoji="1" lang="en-US" altLang="ja-JP" sz="1200" b="1" dirty="0"/>
              <a:t>【</a:t>
            </a:r>
            <a:r>
              <a:rPr kumimoji="1" lang="ja-JP" altLang="en-US" sz="1200" b="1" dirty="0"/>
              <a:t>参考</a:t>
            </a:r>
            <a:r>
              <a:rPr kumimoji="1" lang="en-US" altLang="ja-JP" sz="1200" b="1" dirty="0"/>
              <a:t>】</a:t>
            </a:r>
            <a:r>
              <a:rPr lang="ja-JP" altLang="ja-JP" sz="1200" b="1" dirty="0"/>
              <a:t>全国賃貸管理ビジネス協会『全国家賃動向』</a:t>
            </a:r>
            <a:endParaRPr kumimoji="1" lang="ja-JP" altLang="en-US" sz="1200" b="1" dirty="0"/>
          </a:p>
        </p:txBody>
      </p:sp>
    </p:spTree>
    <p:extLst>
      <p:ext uri="{BB962C8B-B14F-4D97-AF65-F5344CB8AC3E}">
        <p14:creationId xmlns:p14="http://schemas.microsoft.com/office/powerpoint/2010/main" val="3301321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C3CB3F9-3B5B-3DBF-7F28-E2947253A980}"/>
              </a:ext>
            </a:extLst>
          </p:cNvPr>
          <p:cNvSpPr>
            <a:spLocks noGrp="1"/>
          </p:cNvSpPr>
          <p:nvPr>
            <p:ph type="sldNum" sz="quarter" idx="12"/>
          </p:nvPr>
        </p:nvSpPr>
        <p:spPr/>
        <p:txBody>
          <a:bodyPr/>
          <a:lstStyle/>
          <a:p>
            <a:fld id="{950DF1B3-E3DF-444C-999F-8AF3D2F5253D}" type="slidenum">
              <a:rPr kumimoji="1" lang="ja-JP" altLang="en-US" smtClean="0"/>
              <a:t>12</a:t>
            </a:fld>
            <a:endParaRPr kumimoji="1" lang="ja-JP" altLang="en-US"/>
          </a:p>
        </p:txBody>
      </p:sp>
      <p:pic>
        <p:nvPicPr>
          <p:cNvPr id="6" name="図 5">
            <a:extLst>
              <a:ext uri="{FF2B5EF4-FFF2-40B4-BE49-F238E27FC236}">
                <a16:creationId xmlns:a16="http://schemas.microsoft.com/office/drawing/2014/main" id="{34AC3CA1-9CCA-509F-00AA-3B30119C73D9}"/>
              </a:ext>
            </a:extLst>
          </p:cNvPr>
          <p:cNvPicPr>
            <a:picLocks noChangeAspect="1"/>
          </p:cNvPicPr>
          <p:nvPr/>
        </p:nvPicPr>
        <p:blipFill>
          <a:blip r:embed="rId3"/>
          <a:srcRect t="3375"/>
          <a:stretch>
            <a:fillRect/>
          </a:stretch>
        </p:blipFill>
        <p:spPr>
          <a:xfrm>
            <a:off x="75236" y="2717887"/>
            <a:ext cx="6823381" cy="3519948"/>
          </a:xfrm>
          <a:prstGeom prst="rect">
            <a:avLst/>
          </a:prstGeom>
        </p:spPr>
      </p:pic>
      <p:pic>
        <p:nvPicPr>
          <p:cNvPr id="8" name="図 7">
            <a:extLst>
              <a:ext uri="{FF2B5EF4-FFF2-40B4-BE49-F238E27FC236}">
                <a16:creationId xmlns:a16="http://schemas.microsoft.com/office/drawing/2014/main" id="{9010105A-CA46-35AC-F6A3-15F67A1677E4}"/>
              </a:ext>
            </a:extLst>
          </p:cNvPr>
          <p:cNvPicPr>
            <a:picLocks noChangeAspect="1"/>
          </p:cNvPicPr>
          <p:nvPr/>
        </p:nvPicPr>
        <p:blipFill>
          <a:blip r:embed="rId4"/>
          <a:srcRect t="3159"/>
          <a:stretch>
            <a:fillRect/>
          </a:stretch>
        </p:blipFill>
        <p:spPr>
          <a:xfrm>
            <a:off x="6898617" y="2769553"/>
            <a:ext cx="4919758" cy="3631950"/>
          </a:xfrm>
          <a:prstGeom prst="rect">
            <a:avLst/>
          </a:prstGeom>
        </p:spPr>
      </p:pic>
      <p:sp>
        <p:nvSpPr>
          <p:cNvPr id="9" name="テキスト ボックス 8">
            <a:extLst>
              <a:ext uri="{FF2B5EF4-FFF2-40B4-BE49-F238E27FC236}">
                <a16:creationId xmlns:a16="http://schemas.microsoft.com/office/drawing/2014/main" id="{AB6C91F4-CFAD-2658-2827-1CD16166F94A}"/>
              </a:ext>
            </a:extLst>
          </p:cNvPr>
          <p:cNvSpPr txBox="1"/>
          <p:nvPr/>
        </p:nvSpPr>
        <p:spPr>
          <a:xfrm>
            <a:off x="147484" y="265471"/>
            <a:ext cx="7266039" cy="584775"/>
          </a:xfrm>
          <a:prstGeom prst="rect">
            <a:avLst/>
          </a:prstGeom>
          <a:noFill/>
        </p:spPr>
        <p:txBody>
          <a:bodyPr wrap="square" rtlCol="0">
            <a:spAutoFit/>
          </a:bodyPr>
          <a:lstStyle/>
          <a:p>
            <a:r>
              <a:rPr kumimoji="1" lang="ja-JP" altLang="en-US" sz="3200" b="1" u="sng" dirty="0">
                <a:latin typeface="ＭＳ Ｐゴシック" panose="020B0600070205080204" pitchFamily="50" charset="-128"/>
                <a:ea typeface="ＭＳ Ｐゴシック" panose="020B0600070205080204" pitchFamily="50" charset="-128"/>
              </a:rPr>
              <a:t>ドライバー不足</a:t>
            </a:r>
          </a:p>
        </p:txBody>
      </p:sp>
      <p:sp>
        <p:nvSpPr>
          <p:cNvPr id="10" name="テキスト ボックス 9">
            <a:extLst>
              <a:ext uri="{FF2B5EF4-FFF2-40B4-BE49-F238E27FC236}">
                <a16:creationId xmlns:a16="http://schemas.microsoft.com/office/drawing/2014/main" id="{3153B5F0-73DC-0C37-461A-B1EE10FEC5A1}"/>
              </a:ext>
            </a:extLst>
          </p:cNvPr>
          <p:cNvSpPr txBox="1"/>
          <p:nvPr/>
        </p:nvSpPr>
        <p:spPr>
          <a:xfrm>
            <a:off x="226142" y="901912"/>
            <a:ext cx="11818374" cy="1754326"/>
          </a:xfrm>
          <a:prstGeom prst="rect">
            <a:avLst/>
          </a:prstGeom>
          <a:noFill/>
          <a:ln>
            <a:solidFill>
              <a:schemeClr val="accent1"/>
            </a:solidFill>
          </a:ln>
        </p:spPr>
        <p:txBody>
          <a:bodyPr wrap="square" rtlCol="0">
            <a:spAutoFit/>
          </a:bodyPr>
          <a:lstStyle/>
          <a:p>
            <a:r>
              <a:rPr lang="ja-JP" altLang="ja-JP" b="1" dirty="0"/>
              <a:t>道路貨物運送業では、ドライバーの高齢化が進んでおり、45～59歳の就業者が全体の45.0％を占め、</a:t>
            </a:r>
            <a:endParaRPr lang="en-US" altLang="ja-JP" b="1" dirty="0"/>
          </a:p>
          <a:p>
            <a:r>
              <a:rPr lang="ja-JP" altLang="ja-JP" b="1" dirty="0"/>
              <a:t>全産業平均（34.1％）を大きく上回ってい</a:t>
            </a:r>
            <a:r>
              <a:rPr lang="ja-JP" altLang="en-US" b="1" dirty="0"/>
              <a:t>る</a:t>
            </a:r>
            <a:r>
              <a:rPr lang="ja-JP" altLang="ja-JP" b="1" dirty="0"/>
              <a:t>。一方で、29歳以下の若年層は10.0％と全産業平均（17.0％）より少なく、若手人材の確保が課題となってい</a:t>
            </a:r>
            <a:r>
              <a:rPr lang="ja-JP" altLang="en-US" b="1" dirty="0"/>
              <a:t>る</a:t>
            </a:r>
            <a:r>
              <a:rPr lang="ja-JP" altLang="ja-JP" b="1" dirty="0"/>
              <a:t>。また、ドライバーの年間賃金は全産業平均546万円に対し、大型貨物自動車運転者は507万円、その他の貨物自動車運転者は449万円と低い水準にあ</a:t>
            </a:r>
            <a:r>
              <a:rPr lang="ja-JP" altLang="en-US" b="1" dirty="0"/>
              <a:t>る</a:t>
            </a:r>
            <a:r>
              <a:rPr lang="ja-JP" altLang="ja-JP" b="1" dirty="0"/>
              <a:t>。このように、高齢化による将来的な人材減少に加え、給与水準の低さから新たな人材が集まりにくいことが、物流業界におけるドライバー不足の主な要因となってい</a:t>
            </a:r>
            <a:r>
              <a:rPr lang="ja-JP" altLang="en-US" b="1" dirty="0"/>
              <a:t>る</a:t>
            </a:r>
            <a:r>
              <a:rPr lang="ja-JP" altLang="ja-JP" b="1" dirty="0"/>
              <a:t>。</a:t>
            </a:r>
            <a:endParaRPr kumimoji="1" lang="ja-JP" altLang="en-US" b="1" dirty="0"/>
          </a:p>
        </p:txBody>
      </p:sp>
      <p:sp>
        <p:nvSpPr>
          <p:cNvPr id="11" name="テキスト ボックス 10">
            <a:extLst>
              <a:ext uri="{FF2B5EF4-FFF2-40B4-BE49-F238E27FC236}">
                <a16:creationId xmlns:a16="http://schemas.microsoft.com/office/drawing/2014/main" id="{E0746CF8-07CD-FFE8-CD0A-93CCC3B5432B}"/>
              </a:ext>
            </a:extLst>
          </p:cNvPr>
          <p:cNvSpPr txBox="1"/>
          <p:nvPr/>
        </p:nvSpPr>
        <p:spPr>
          <a:xfrm>
            <a:off x="437535" y="6444476"/>
            <a:ext cx="6685935" cy="553998"/>
          </a:xfrm>
          <a:prstGeom prst="rect">
            <a:avLst/>
          </a:prstGeom>
          <a:noFill/>
        </p:spPr>
        <p:txBody>
          <a:bodyPr wrap="square" rtlCol="0">
            <a:spAutoFit/>
          </a:bodyPr>
          <a:lstStyle/>
          <a:p>
            <a:r>
              <a:rPr kumimoji="1" lang="en-US" altLang="ja-JP" sz="1200" b="1" dirty="0"/>
              <a:t>【</a:t>
            </a:r>
            <a:r>
              <a:rPr kumimoji="1" lang="ja-JP" altLang="en-US" sz="1200" b="1" dirty="0"/>
              <a:t>参考</a:t>
            </a:r>
            <a:r>
              <a:rPr kumimoji="1" lang="en-US" altLang="ja-JP" sz="1200" b="1" dirty="0"/>
              <a:t>】</a:t>
            </a:r>
            <a:r>
              <a:rPr kumimoji="1" lang="ja-JP" altLang="en-US" sz="1200" b="1" dirty="0"/>
              <a:t>厚生労働省　</a:t>
            </a:r>
            <a:r>
              <a:rPr lang="ja-JP" altLang="ja-JP" sz="1200" b="1" dirty="0"/>
              <a:t>統計からみるトラック運転者の仕事</a:t>
            </a:r>
          </a:p>
          <a:p>
            <a:endParaRPr kumimoji="1" lang="ja-JP" altLang="en-US" dirty="0"/>
          </a:p>
        </p:txBody>
      </p:sp>
    </p:spTree>
    <p:extLst>
      <p:ext uri="{BB962C8B-B14F-4D97-AF65-F5344CB8AC3E}">
        <p14:creationId xmlns:p14="http://schemas.microsoft.com/office/powerpoint/2010/main" val="3750002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DAC4B-CA35-6708-349D-8F0DC69D6250}"/>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DCA7196-E7FD-B07F-9670-FAA456DFC0DE}"/>
              </a:ext>
            </a:extLst>
          </p:cNvPr>
          <p:cNvSpPr>
            <a:spLocks noGrp="1"/>
          </p:cNvSpPr>
          <p:nvPr>
            <p:ph type="sldNum" sz="quarter" idx="12"/>
          </p:nvPr>
        </p:nvSpPr>
        <p:spPr/>
        <p:txBody>
          <a:bodyPr/>
          <a:lstStyle/>
          <a:p>
            <a:fld id="{950DF1B3-E3DF-444C-999F-8AF3D2F5253D}" type="slidenum">
              <a:rPr kumimoji="1" lang="ja-JP" altLang="en-US" smtClean="0"/>
              <a:t>13</a:t>
            </a:fld>
            <a:endParaRPr kumimoji="1" lang="ja-JP" altLang="en-US"/>
          </a:p>
        </p:txBody>
      </p:sp>
      <p:sp>
        <p:nvSpPr>
          <p:cNvPr id="7" name="テキスト ボックス 6">
            <a:extLst>
              <a:ext uri="{FF2B5EF4-FFF2-40B4-BE49-F238E27FC236}">
                <a16:creationId xmlns:a16="http://schemas.microsoft.com/office/drawing/2014/main" id="{8671F922-6F17-5505-D865-AC7EA8F883C4}"/>
              </a:ext>
            </a:extLst>
          </p:cNvPr>
          <p:cNvSpPr txBox="1"/>
          <p:nvPr/>
        </p:nvSpPr>
        <p:spPr>
          <a:xfrm>
            <a:off x="147484" y="265471"/>
            <a:ext cx="8574485" cy="584775"/>
          </a:xfrm>
          <a:prstGeom prst="rect">
            <a:avLst/>
          </a:prstGeom>
          <a:noFill/>
        </p:spPr>
        <p:txBody>
          <a:bodyPr wrap="square" rtlCol="0">
            <a:spAutoFit/>
          </a:bodyPr>
          <a:lstStyle/>
          <a:p>
            <a:r>
              <a:rPr kumimoji="1" lang="ja-JP" altLang="en-US" sz="3200" b="1" u="sng" dirty="0">
                <a:latin typeface="ＭＳ Ｐゴシック" panose="020B0600070205080204" pitchFamily="50" charset="-128"/>
                <a:ea typeface="ＭＳ Ｐゴシック" panose="020B0600070205080204" pitchFamily="50" charset="-128"/>
              </a:rPr>
              <a:t>水道光熱費価格推移</a:t>
            </a:r>
          </a:p>
        </p:txBody>
      </p:sp>
      <p:sp>
        <p:nvSpPr>
          <p:cNvPr id="11" name="テキスト ボックス 10">
            <a:extLst>
              <a:ext uri="{FF2B5EF4-FFF2-40B4-BE49-F238E27FC236}">
                <a16:creationId xmlns:a16="http://schemas.microsoft.com/office/drawing/2014/main" id="{8BABAE2A-8489-9EC3-9943-05D1983F2B0C}"/>
              </a:ext>
            </a:extLst>
          </p:cNvPr>
          <p:cNvSpPr txBox="1"/>
          <p:nvPr/>
        </p:nvSpPr>
        <p:spPr>
          <a:xfrm>
            <a:off x="147484" y="5997150"/>
            <a:ext cx="6101860" cy="300082"/>
          </a:xfrm>
          <a:prstGeom prst="rect">
            <a:avLst/>
          </a:prstGeom>
          <a:noFill/>
        </p:spPr>
        <p:txBody>
          <a:bodyPr wrap="square">
            <a:spAutoFit/>
          </a:bodyPr>
          <a:lstStyle/>
          <a:p>
            <a:r>
              <a:rPr lang="en-US" altLang="ja-JP" sz="1350" b="0" i="0" dirty="0">
                <a:solidFill>
                  <a:srgbClr val="313131"/>
                </a:solidFill>
                <a:effectLst/>
                <a:latin typeface="Noto Sans JP" panose="020B0200000000000000" pitchFamily="50" charset="-128"/>
                <a:ea typeface="Noto Sans JP" panose="020B0200000000000000" pitchFamily="50" charset="-128"/>
              </a:rPr>
              <a:t>【</a:t>
            </a:r>
            <a:r>
              <a:rPr lang="ja-JP" altLang="en-US" sz="1350" dirty="0">
                <a:solidFill>
                  <a:srgbClr val="313131"/>
                </a:solidFill>
                <a:latin typeface="Noto Sans JP" panose="020B0200000000000000" pitchFamily="50" charset="-128"/>
                <a:ea typeface="Noto Sans JP" panose="020B0200000000000000" pitchFamily="50" charset="-128"/>
              </a:rPr>
              <a:t>参考</a:t>
            </a:r>
            <a:r>
              <a:rPr lang="en-US" altLang="ja-JP" sz="1350" b="0" i="0" dirty="0">
                <a:solidFill>
                  <a:srgbClr val="313131"/>
                </a:solidFill>
                <a:effectLst/>
                <a:latin typeface="Noto Sans JP" panose="020B0200000000000000" pitchFamily="50" charset="-128"/>
                <a:ea typeface="Noto Sans JP" panose="020B0200000000000000" pitchFamily="50" charset="-128"/>
              </a:rPr>
              <a:t>】</a:t>
            </a:r>
            <a:r>
              <a:rPr lang="ja-JP" altLang="ja-JP" sz="1350" b="0" i="0" dirty="0">
                <a:solidFill>
                  <a:srgbClr val="313131"/>
                </a:solidFill>
                <a:effectLst/>
                <a:latin typeface="Noto Sans JP" panose="020B0200000000000000" pitchFamily="50" charset="-128"/>
                <a:ea typeface="Noto Sans JP" panose="020B0200000000000000" pitchFamily="50" charset="-128"/>
              </a:rPr>
              <a:t>総務省統計局</a:t>
            </a:r>
            <a:r>
              <a:rPr lang="ja-JP" altLang="en-US" sz="1350" b="0" i="0" dirty="0">
                <a:solidFill>
                  <a:srgbClr val="313131"/>
                </a:solidFill>
                <a:effectLst/>
                <a:latin typeface="Noto Sans JP" panose="020B0200000000000000" pitchFamily="50" charset="-128"/>
                <a:ea typeface="Noto Sans JP" panose="020B0200000000000000" pitchFamily="50" charset="-128"/>
              </a:rPr>
              <a:t>　</a:t>
            </a:r>
            <a:r>
              <a:rPr lang="ja-JP" altLang="ja-JP" sz="1350" b="0" i="0" dirty="0">
                <a:solidFill>
                  <a:srgbClr val="313131"/>
                </a:solidFill>
                <a:effectLst/>
                <a:latin typeface="Noto Sans JP" panose="020B0200000000000000" pitchFamily="50" charset="-128"/>
                <a:ea typeface="Noto Sans JP" panose="020B0200000000000000" pitchFamily="50" charset="-128"/>
              </a:rPr>
              <a:t>家計調査 家計収支編 単身世帯 用途分類</a:t>
            </a:r>
            <a:endParaRPr lang="ja-JP" altLang="en-US" dirty="0"/>
          </a:p>
        </p:txBody>
      </p:sp>
      <p:pic>
        <p:nvPicPr>
          <p:cNvPr id="4" name="図 3">
            <a:extLst>
              <a:ext uri="{FF2B5EF4-FFF2-40B4-BE49-F238E27FC236}">
                <a16:creationId xmlns:a16="http://schemas.microsoft.com/office/drawing/2014/main" id="{B1F37261-DFB2-CB1A-636B-EEC95E3B1071}"/>
              </a:ext>
            </a:extLst>
          </p:cNvPr>
          <p:cNvPicPr>
            <a:picLocks noChangeAspect="1"/>
          </p:cNvPicPr>
          <p:nvPr/>
        </p:nvPicPr>
        <p:blipFill>
          <a:blip r:embed="rId2"/>
          <a:srcRect t="13045" r="1184"/>
          <a:stretch>
            <a:fillRect/>
          </a:stretch>
        </p:blipFill>
        <p:spPr>
          <a:xfrm>
            <a:off x="384878" y="1893794"/>
            <a:ext cx="7299600" cy="3675185"/>
          </a:xfrm>
          <a:prstGeom prst="rect">
            <a:avLst/>
          </a:prstGeom>
        </p:spPr>
      </p:pic>
      <p:sp>
        <p:nvSpPr>
          <p:cNvPr id="6" name="テキスト ボックス 5">
            <a:extLst>
              <a:ext uri="{FF2B5EF4-FFF2-40B4-BE49-F238E27FC236}">
                <a16:creationId xmlns:a16="http://schemas.microsoft.com/office/drawing/2014/main" id="{36989D17-1286-B27A-39D9-933B384E4721}"/>
              </a:ext>
            </a:extLst>
          </p:cNvPr>
          <p:cNvSpPr txBox="1"/>
          <p:nvPr/>
        </p:nvSpPr>
        <p:spPr>
          <a:xfrm>
            <a:off x="384878" y="1365595"/>
            <a:ext cx="6101860" cy="400110"/>
          </a:xfrm>
          <a:prstGeom prst="rect">
            <a:avLst/>
          </a:prstGeom>
          <a:noFill/>
        </p:spPr>
        <p:txBody>
          <a:bodyPr wrap="square">
            <a:spAutoFit/>
          </a:bodyPr>
          <a:lstStyle/>
          <a:p>
            <a:r>
              <a:rPr lang="ja-JP" altLang="en-US" sz="2000" b="1" dirty="0">
                <a:solidFill>
                  <a:srgbClr val="313131"/>
                </a:solidFill>
                <a:latin typeface="Noto Sans JP" panose="020B0200000000000000" pitchFamily="50" charset="-128"/>
                <a:ea typeface="Noto Sans JP" panose="020B0200000000000000" pitchFamily="50" charset="-128"/>
              </a:rPr>
              <a:t>◎消費者物価指数推移</a:t>
            </a:r>
            <a:endParaRPr lang="ja-JP" altLang="en-US" sz="3200" b="1" dirty="0"/>
          </a:p>
        </p:txBody>
      </p:sp>
      <p:sp>
        <p:nvSpPr>
          <p:cNvPr id="9" name="テキスト ボックス 8">
            <a:extLst>
              <a:ext uri="{FF2B5EF4-FFF2-40B4-BE49-F238E27FC236}">
                <a16:creationId xmlns:a16="http://schemas.microsoft.com/office/drawing/2014/main" id="{D697BEE0-8256-4B1F-3285-854C97749F2B}"/>
              </a:ext>
            </a:extLst>
          </p:cNvPr>
          <p:cNvSpPr txBox="1"/>
          <p:nvPr/>
        </p:nvSpPr>
        <p:spPr>
          <a:xfrm>
            <a:off x="147484" y="5697068"/>
            <a:ext cx="6101860" cy="300082"/>
          </a:xfrm>
          <a:prstGeom prst="rect">
            <a:avLst/>
          </a:prstGeom>
          <a:noFill/>
        </p:spPr>
        <p:txBody>
          <a:bodyPr wrap="square">
            <a:spAutoFit/>
          </a:bodyPr>
          <a:lstStyle/>
          <a:p>
            <a:r>
              <a:rPr lang="en-US" altLang="ja-JP" sz="1350" b="0" i="0" dirty="0">
                <a:solidFill>
                  <a:srgbClr val="313131"/>
                </a:solidFill>
                <a:effectLst/>
                <a:latin typeface="Noto Sans JP" panose="020B0200000000000000" pitchFamily="50" charset="-128"/>
                <a:ea typeface="Noto Sans JP" panose="020B0200000000000000" pitchFamily="50" charset="-128"/>
              </a:rPr>
              <a:t>【</a:t>
            </a:r>
            <a:r>
              <a:rPr lang="ja-JP" altLang="en-US" sz="1350" dirty="0">
                <a:solidFill>
                  <a:srgbClr val="313131"/>
                </a:solidFill>
                <a:latin typeface="Noto Sans JP" panose="020B0200000000000000" pitchFamily="50" charset="-128"/>
                <a:ea typeface="Noto Sans JP" panose="020B0200000000000000" pitchFamily="50" charset="-128"/>
              </a:rPr>
              <a:t>参考</a:t>
            </a:r>
            <a:r>
              <a:rPr lang="en-US" altLang="ja-JP" sz="1350" b="0" i="0" dirty="0">
                <a:solidFill>
                  <a:srgbClr val="313131"/>
                </a:solidFill>
                <a:effectLst/>
                <a:latin typeface="Noto Sans JP" panose="020B0200000000000000" pitchFamily="50" charset="-128"/>
                <a:ea typeface="Noto Sans JP" panose="020B0200000000000000" pitchFamily="50" charset="-128"/>
              </a:rPr>
              <a:t>】</a:t>
            </a:r>
            <a:r>
              <a:rPr lang="ja-JP" altLang="ja-JP" sz="1350" b="0" i="0" dirty="0">
                <a:solidFill>
                  <a:srgbClr val="313131"/>
                </a:solidFill>
                <a:effectLst/>
                <a:latin typeface="Noto Sans JP" panose="020B0200000000000000" pitchFamily="50" charset="-128"/>
                <a:ea typeface="Noto Sans JP" panose="020B0200000000000000" pitchFamily="50" charset="-128"/>
              </a:rPr>
              <a:t>総務省</a:t>
            </a:r>
            <a:r>
              <a:rPr lang="ja-JP" altLang="en-US" sz="1350" b="0" i="0" dirty="0">
                <a:solidFill>
                  <a:srgbClr val="313131"/>
                </a:solidFill>
                <a:effectLst/>
                <a:latin typeface="Noto Sans JP" panose="020B0200000000000000" pitchFamily="50" charset="-128"/>
                <a:ea typeface="Noto Sans JP" panose="020B0200000000000000" pitchFamily="50" charset="-128"/>
              </a:rPr>
              <a:t>　</a:t>
            </a:r>
            <a:r>
              <a:rPr lang="en-US" altLang="ja-JP" sz="1350" dirty="0">
                <a:solidFill>
                  <a:srgbClr val="313131"/>
                </a:solidFill>
                <a:latin typeface="Noto Sans JP" panose="020B0200000000000000" pitchFamily="50" charset="-128"/>
                <a:ea typeface="Noto Sans JP" panose="020B0200000000000000" pitchFamily="50" charset="-128"/>
              </a:rPr>
              <a:t>2020</a:t>
            </a:r>
            <a:r>
              <a:rPr lang="ja-JP" altLang="en-US" sz="1350" dirty="0">
                <a:solidFill>
                  <a:srgbClr val="313131"/>
                </a:solidFill>
                <a:latin typeface="Noto Sans JP" panose="020B0200000000000000" pitchFamily="50" charset="-128"/>
                <a:ea typeface="Noto Sans JP" panose="020B0200000000000000" pitchFamily="50" charset="-128"/>
              </a:rPr>
              <a:t>年基準消費者物価指数　全国</a:t>
            </a:r>
            <a:r>
              <a:rPr lang="en-US" altLang="ja-JP" sz="1350" dirty="0">
                <a:solidFill>
                  <a:srgbClr val="313131"/>
                </a:solidFill>
                <a:latin typeface="Noto Sans JP" panose="020B0200000000000000" pitchFamily="50" charset="-128"/>
                <a:ea typeface="Noto Sans JP" panose="020B0200000000000000" pitchFamily="50" charset="-128"/>
              </a:rPr>
              <a:t>2026</a:t>
            </a:r>
            <a:r>
              <a:rPr lang="ja-JP" altLang="en-US" sz="1350" dirty="0">
                <a:solidFill>
                  <a:srgbClr val="313131"/>
                </a:solidFill>
                <a:latin typeface="Noto Sans JP" panose="020B0200000000000000" pitchFamily="50" charset="-128"/>
                <a:ea typeface="Noto Sans JP" panose="020B0200000000000000" pitchFamily="50" charset="-128"/>
              </a:rPr>
              <a:t>年</a:t>
            </a:r>
            <a:r>
              <a:rPr lang="en-US" altLang="ja-JP" sz="1350" dirty="0">
                <a:solidFill>
                  <a:srgbClr val="313131"/>
                </a:solidFill>
                <a:latin typeface="Noto Sans JP" panose="020B0200000000000000" pitchFamily="50" charset="-128"/>
                <a:ea typeface="Noto Sans JP" panose="020B0200000000000000" pitchFamily="50" charset="-128"/>
              </a:rPr>
              <a:t>(</a:t>
            </a:r>
            <a:r>
              <a:rPr lang="ja-JP" altLang="en-US" sz="1350" dirty="0">
                <a:solidFill>
                  <a:srgbClr val="313131"/>
                </a:solidFill>
                <a:latin typeface="Noto Sans JP" panose="020B0200000000000000" pitchFamily="50" charset="-128"/>
                <a:ea typeface="Noto Sans JP" panose="020B0200000000000000" pitchFamily="50" charset="-128"/>
              </a:rPr>
              <a:t>令和</a:t>
            </a:r>
            <a:r>
              <a:rPr lang="en-US" altLang="ja-JP" sz="1350" dirty="0">
                <a:solidFill>
                  <a:srgbClr val="313131"/>
                </a:solidFill>
                <a:latin typeface="Noto Sans JP" panose="020B0200000000000000" pitchFamily="50" charset="-128"/>
                <a:ea typeface="Noto Sans JP" panose="020B0200000000000000" pitchFamily="50" charset="-128"/>
              </a:rPr>
              <a:t>8</a:t>
            </a:r>
            <a:r>
              <a:rPr lang="ja-JP" altLang="en-US" sz="1350" dirty="0">
                <a:solidFill>
                  <a:srgbClr val="313131"/>
                </a:solidFill>
                <a:latin typeface="Noto Sans JP" panose="020B0200000000000000" pitchFamily="50" charset="-128"/>
                <a:ea typeface="Noto Sans JP" panose="020B0200000000000000" pitchFamily="50" charset="-128"/>
              </a:rPr>
              <a:t>年</a:t>
            </a:r>
            <a:r>
              <a:rPr lang="en-US" altLang="ja-JP" sz="1350" dirty="0">
                <a:solidFill>
                  <a:srgbClr val="313131"/>
                </a:solidFill>
                <a:latin typeface="Noto Sans JP" panose="020B0200000000000000" pitchFamily="50" charset="-128"/>
                <a:ea typeface="Noto Sans JP" panose="020B0200000000000000" pitchFamily="50" charset="-128"/>
              </a:rPr>
              <a:t>)6</a:t>
            </a:r>
            <a:r>
              <a:rPr lang="ja-JP" altLang="en-US" sz="1350" dirty="0">
                <a:solidFill>
                  <a:srgbClr val="313131"/>
                </a:solidFill>
                <a:latin typeface="Noto Sans JP" panose="020B0200000000000000" pitchFamily="50" charset="-128"/>
                <a:ea typeface="Noto Sans JP" panose="020B0200000000000000" pitchFamily="50" charset="-128"/>
              </a:rPr>
              <a:t>月分　</a:t>
            </a:r>
            <a:endParaRPr lang="ja-JP" altLang="en-US" dirty="0"/>
          </a:p>
        </p:txBody>
      </p:sp>
      <p:sp>
        <p:nvSpPr>
          <p:cNvPr id="12" name="四角形: 角を丸くする 11">
            <a:extLst>
              <a:ext uri="{FF2B5EF4-FFF2-40B4-BE49-F238E27FC236}">
                <a16:creationId xmlns:a16="http://schemas.microsoft.com/office/drawing/2014/main" id="{DDF2AC24-041D-5D63-8016-4A4FE9EA8703}"/>
              </a:ext>
            </a:extLst>
          </p:cNvPr>
          <p:cNvSpPr/>
          <p:nvPr/>
        </p:nvSpPr>
        <p:spPr>
          <a:xfrm>
            <a:off x="7873089" y="2111354"/>
            <a:ext cx="3830516" cy="3397280"/>
          </a:xfrm>
          <a:prstGeom prst="roundRect">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4C2277C7-52C9-C644-2B63-28A34304DFC3}"/>
              </a:ext>
            </a:extLst>
          </p:cNvPr>
          <p:cNvSpPr txBox="1"/>
          <p:nvPr/>
        </p:nvSpPr>
        <p:spPr>
          <a:xfrm>
            <a:off x="8130837" y="2378833"/>
            <a:ext cx="6101860" cy="2862322"/>
          </a:xfrm>
          <a:prstGeom prst="rect">
            <a:avLst/>
          </a:prstGeom>
          <a:noFill/>
        </p:spPr>
        <p:txBody>
          <a:bodyPr wrap="square">
            <a:spAutoFit/>
          </a:bodyPr>
          <a:lstStyle/>
          <a:p>
            <a:r>
              <a:rPr lang="ja-JP" altLang="en-US" sz="2000" b="1" dirty="0">
                <a:solidFill>
                  <a:srgbClr val="313131"/>
                </a:solidFill>
                <a:latin typeface="Noto Sans JP" panose="020B0200000000000000" pitchFamily="50" charset="-128"/>
                <a:ea typeface="Noto Sans JP" panose="020B0200000000000000" pitchFamily="50" charset="-128"/>
              </a:rPr>
              <a:t>単身世帯　１か月の光熱費</a:t>
            </a:r>
            <a:endParaRPr lang="en-US" altLang="ja-JP" sz="2000" b="1" dirty="0">
              <a:solidFill>
                <a:srgbClr val="313131"/>
              </a:solidFill>
              <a:latin typeface="Noto Sans JP" panose="020B0200000000000000" pitchFamily="50" charset="-128"/>
              <a:ea typeface="Noto Sans JP" panose="020B0200000000000000" pitchFamily="50" charset="-128"/>
            </a:endParaRPr>
          </a:p>
          <a:p>
            <a:endParaRPr lang="en-US" altLang="ja-JP" sz="2000" b="1" dirty="0">
              <a:solidFill>
                <a:srgbClr val="313131"/>
              </a:solidFill>
              <a:latin typeface="Noto Sans JP" panose="020B0200000000000000" pitchFamily="50" charset="-128"/>
              <a:ea typeface="Noto Sans JP" panose="020B0200000000000000" pitchFamily="50" charset="-128"/>
            </a:endParaRPr>
          </a:p>
          <a:p>
            <a:r>
              <a:rPr lang="ja-JP" altLang="en-US" sz="2000" b="1" dirty="0">
                <a:solidFill>
                  <a:srgbClr val="313131"/>
                </a:solidFill>
                <a:latin typeface="Noto Sans JP" panose="020B0200000000000000" pitchFamily="50" charset="-128"/>
                <a:ea typeface="Noto Sans JP" panose="020B0200000000000000" pitchFamily="50" charset="-128"/>
              </a:rPr>
              <a:t>電気代</a:t>
            </a:r>
            <a:endParaRPr lang="en-US" altLang="ja-JP" sz="2000" b="1" dirty="0">
              <a:solidFill>
                <a:srgbClr val="313131"/>
              </a:solidFill>
              <a:latin typeface="Noto Sans JP" panose="020B0200000000000000" pitchFamily="50" charset="-128"/>
              <a:ea typeface="Noto Sans JP" panose="020B0200000000000000" pitchFamily="50" charset="-128"/>
            </a:endParaRPr>
          </a:p>
          <a:p>
            <a:r>
              <a:rPr lang="ja-JP" altLang="en-US" sz="2000" b="1" dirty="0">
                <a:solidFill>
                  <a:srgbClr val="313131"/>
                </a:solidFill>
                <a:latin typeface="Noto Sans JP" panose="020B0200000000000000" pitchFamily="50" charset="-128"/>
                <a:ea typeface="Noto Sans JP" panose="020B0200000000000000" pitchFamily="50" charset="-128"/>
              </a:rPr>
              <a:t>　</a:t>
            </a:r>
            <a:r>
              <a:rPr lang="en-US" altLang="ja-JP" sz="2000" b="1" dirty="0">
                <a:solidFill>
                  <a:srgbClr val="313131"/>
                </a:solidFill>
                <a:latin typeface="Noto Sans JP" panose="020B0200000000000000" pitchFamily="50" charset="-128"/>
                <a:ea typeface="Noto Sans JP" panose="020B0200000000000000" pitchFamily="50" charset="-128"/>
              </a:rPr>
              <a:t>2010</a:t>
            </a:r>
            <a:r>
              <a:rPr lang="ja-JP" altLang="en-US" sz="2000" b="1" dirty="0">
                <a:solidFill>
                  <a:srgbClr val="313131"/>
                </a:solidFill>
                <a:latin typeface="Noto Sans JP" panose="020B0200000000000000" pitchFamily="50" charset="-128"/>
                <a:ea typeface="Noto Sans JP" panose="020B0200000000000000" pitchFamily="50" charset="-128"/>
              </a:rPr>
              <a:t>年 </a:t>
            </a:r>
            <a:r>
              <a:rPr lang="en-US" altLang="ja-JP" sz="2000" b="1" dirty="0">
                <a:solidFill>
                  <a:srgbClr val="313131"/>
                </a:solidFill>
                <a:latin typeface="Noto Sans JP" panose="020B0200000000000000" pitchFamily="50" charset="-128"/>
                <a:ea typeface="Noto Sans JP" panose="020B0200000000000000" pitchFamily="50" charset="-128"/>
              </a:rPr>
              <a:t>5,016</a:t>
            </a:r>
            <a:r>
              <a:rPr lang="ja-JP" altLang="en-US" sz="2000" b="1" dirty="0">
                <a:solidFill>
                  <a:srgbClr val="313131"/>
                </a:solidFill>
                <a:latin typeface="Noto Sans JP" panose="020B0200000000000000" pitchFamily="50" charset="-128"/>
                <a:ea typeface="Noto Sans JP" panose="020B0200000000000000" pitchFamily="50" charset="-128"/>
              </a:rPr>
              <a:t>円</a:t>
            </a:r>
            <a:endParaRPr lang="en-US" altLang="ja-JP" sz="2000" b="1" dirty="0">
              <a:solidFill>
                <a:srgbClr val="313131"/>
              </a:solidFill>
              <a:latin typeface="Noto Sans JP" panose="020B0200000000000000" pitchFamily="50" charset="-128"/>
              <a:ea typeface="Noto Sans JP" panose="020B0200000000000000" pitchFamily="50" charset="-128"/>
            </a:endParaRPr>
          </a:p>
          <a:p>
            <a:r>
              <a:rPr lang="ja-JP" altLang="en-US" sz="2000" b="1" dirty="0">
                <a:solidFill>
                  <a:srgbClr val="313131"/>
                </a:solidFill>
                <a:latin typeface="Noto Sans JP" panose="020B0200000000000000" pitchFamily="50" charset="-128"/>
                <a:ea typeface="Noto Sans JP" panose="020B0200000000000000" pitchFamily="50" charset="-128"/>
              </a:rPr>
              <a:t>➡</a:t>
            </a:r>
            <a:r>
              <a:rPr lang="en-US" altLang="ja-JP" sz="2000" b="1" dirty="0">
                <a:solidFill>
                  <a:srgbClr val="313131"/>
                </a:solidFill>
                <a:latin typeface="Noto Sans JP" panose="020B0200000000000000" pitchFamily="50" charset="-128"/>
                <a:ea typeface="Noto Sans JP" panose="020B0200000000000000" pitchFamily="50" charset="-128"/>
              </a:rPr>
              <a:t>2025</a:t>
            </a:r>
            <a:r>
              <a:rPr lang="ja-JP" altLang="en-US" sz="2000" b="1" dirty="0">
                <a:solidFill>
                  <a:srgbClr val="313131"/>
                </a:solidFill>
                <a:latin typeface="Noto Sans JP" panose="020B0200000000000000" pitchFamily="50" charset="-128"/>
                <a:ea typeface="Noto Sans JP" panose="020B0200000000000000" pitchFamily="50" charset="-128"/>
              </a:rPr>
              <a:t>年 </a:t>
            </a:r>
            <a:r>
              <a:rPr lang="en-US" altLang="ja-JP" sz="2000" b="1" dirty="0">
                <a:solidFill>
                  <a:srgbClr val="FF0000"/>
                </a:solidFill>
                <a:latin typeface="Noto Sans JP" panose="020B0200000000000000" pitchFamily="50" charset="-128"/>
                <a:ea typeface="Noto Sans JP" panose="020B0200000000000000" pitchFamily="50" charset="-128"/>
              </a:rPr>
              <a:t>7,337</a:t>
            </a:r>
            <a:r>
              <a:rPr lang="ja-JP" altLang="en-US" sz="2000" b="1" dirty="0">
                <a:solidFill>
                  <a:srgbClr val="FF0000"/>
                </a:solidFill>
                <a:latin typeface="Noto Sans JP" panose="020B0200000000000000" pitchFamily="50" charset="-128"/>
                <a:ea typeface="Noto Sans JP" panose="020B0200000000000000" pitchFamily="50" charset="-128"/>
              </a:rPr>
              <a:t>円</a:t>
            </a:r>
            <a:endParaRPr lang="en-US" altLang="ja-JP" sz="2000" b="1" dirty="0">
              <a:solidFill>
                <a:srgbClr val="FF0000"/>
              </a:solidFill>
              <a:latin typeface="Noto Sans JP" panose="020B0200000000000000" pitchFamily="50" charset="-128"/>
              <a:ea typeface="Noto Sans JP" panose="020B0200000000000000" pitchFamily="50" charset="-128"/>
            </a:endParaRPr>
          </a:p>
          <a:p>
            <a:endParaRPr lang="en-US" altLang="ja-JP" sz="2000" b="1" dirty="0">
              <a:solidFill>
                <a:srgbClr val="FF0000"/>
              </a:solidFill>
              <a:latin typeface="Noto Sans JP" panose="020B0200000000000000" pitchFamily="50" charset="-128"/>
              <a:ea typeface="Noto Sans JP" panose="020B0200000000000000" pitchFamily="50" charset="-128"/>
            </a:endParaRPr>
          </a:p>
          <a:p>
            <a:r>
              <a:rPr lang="ja-JP" altLang="en-US" sz="2000" b="1" dirty="0">
                <a:latin typeface="Noto Sans JP" panose="020B0200000000000000" pitchFamily="50" charset="-128"/>
                <a:ea typeface="Noto Sans JP" panose="020B0200000000000000" pitchFamily="50" charset="-128"/>
              </a:rPr>
              <a:t>上下水道代</a:t>
            </a:r>
            <a:endParaRPr lang="en-US" altLang="ja-JP" sz="2000" b="1" dirty="0">
              <a:latin typeface="Noto Sans JP" panose="020B0200000000000000" pitchFamily="50" charset="-128"/>
              <a:ea typeface="Noto Sans JP" panose="020B0200000000000000" pitchFamily="50" charset="-128"/>
            </a:endParaRPr>
          </a:p>
          <a:p>
            <a:r>
              <a:rPr lang="ja-JP" altLang="en-US" sz="2000" b="1" dirty="0">
                <a:latin typeface="Noto Sans JP" panose="020B0200000000000000" pitchFamily="50" charset="-128"/>
                <a:ea typeface="Noto Sans JP" panose="020B0200000000000000" pitchFamily="50" charset="-128"/>
              </a:rPr>
              <a:t>　</a:t>
            </a:r>
            <a:r>
              <a:rPr lang="en-US" altLang="ja-JP" sz="2000" b="1" dirty="0">
                <a:latin typeface="Noto Sans JP" panose="020B0200000000000000" pitchFamily="50" charset="-128"/>
                <a:ea typeface="Noto Sans JP" panose="020B0200000000000000" pitchFamily="50" charset="-128"/>
              </a:rPr>
              <a:t>2010</a:t>
            </a:r>
            <a:r>
              <a:rPr lang="ja-JP" altLang="en-US" sz="2000" b="1" dirty="0">
                <a:latin typeface="Noto Sans JP" panose="020B0200000000000000" pitchFamily="50" charset="-128"/>
                <a:ea typeface="Noto Sans JP" panose="020B0200000000000000" pitchFamily="50" charset="-128"/>
              </a:rPr>
              <a:t>年 </a:t>
            </a:r>
            <a:r>
              <a:rPr lang="en-US" altLang="ja-JP" sz="2000" b="1" dirty="0">
                <a:latin typeface="Noto Sans JP" panose="020B0200000000000000" pitchFamily="50" charset="-128"/>
                <a:ea typeface="Noto Sans JP" panose="020B0200000000000000" pitchFamily="50" charset="-128"/>
              </a:rPr>
              <a:t>1,979</a:t>
            </a:r>
            <a:r>
              <a:rPr lang="ja-JP" altLang="en-US" sz="2000" b="1" dirty="0">
                <a:latin typeface="Noto Sans JP" panose="020B0200000000000000" pitchFamily="50" charset="-128"/>
                <a:ea typeface="Noto Sans JP" panose="020B0200000000000000" pitchFamily="50" charset="-128"/>
              </a:rPr>
              <a:t>円</a:t>
            </a:r>
            <a:endParaRPr lang="en-US" altLang="ja-JP" sz="2000" b="1" dirty="0">
              <a:latin typeface="Noto Sans JP" panose="020B0200000000000000" pitchFamily="50" charset="-128"/>
              <a:ea typeface="Noto Sans JP" panose="020B0200000000000000" pitchFamily="50" charset="-128"/>
            </a:endParaRPr>
          </a:p>
          <a:p>
            <a:r>
              <a:rPr lang="ja-JP" altLang="en-US" sz="2000" b="1" dirty="0">
                <a:latin typeface="Noto Sans JP" panose="020B0200000000000000" pitchFamily="50" charset="-128"/>
                <a:ea typeface="Noto Sans JP" panose="020B0200000000000000" pitchFamily="50" charset="-128"/>
              </a:rPr>
              <a:t>➡</a:t>
            </a:r>
            <a:r>
              <a:rPr lang="en-US" altLang="ja-JP" sz="2000" b="1" dirty="0">
                <a:latin typeface="Noto Sans JP" panose="020B0200000000000000" pitchFamily="50" charset="-128"/>
                <a:ea typeface="Noto Sans JP" panose="020B0200000000000000" pitchFamily="50" charset="-128"/>
              </a:rPr>
              <a:t>2025</a:t>
            </a:r>
            <a:r>
              <a:rPr lang="ja-JP" altLang="en-US" sz="2000" b="1" dirty="0">
                <a:latin typeface="Noto Sans JP" panose="020B0200000000000000" pitchFamily="50" charset="-128"/>
                <a:ea typeface="Noto Sans JP" panose="020B0200000000000000" pitchFamily="50" charset="-128"/>
              </a:rPr>
              <a:t>年 </a:t>
            </a:r>
            <a:r>
              <a:rPr lang="en-US" altLang="ja-JP" sz="2000" b="1" dirty="0">
                <a:solidFill>
                  <a:srgbClr val="FF0000"/>
                </a:solidFill>
                <a:latin typeface="Noto Sans JP" panose="020B0200000000000000" pitchFamily="50" charset="-128"/>
                <a:ea typeface="Noto Sans JP" panose="020B0200000000000000" pitchFamily="50" charset="-128"/>
              </a:rPr>
              <a:t>2,136</a:t>
            </a:r>
            <a:r>
              <a:rPr lang="ja-JP" altLang="en-US" sz="2000" b="1" dirty="0">
                <a:solidFill>
                  <a:srgbClr val="FF0000"/>
                </a:solidFill>
                <a:latin typeface="Noto Sans JP" panose="020B0200000000000000" pitchFamily="50" charset="-128"/>
                <a:ea typeface="Noto Sans JP" panose="020B0200000000000000" pitchFamily="50" charset="-128"/>
              </a:rPr>
              <a:t>円</a:t>
            </a:r>
            <a:endParaRPr lang="en-US" altLang="ja-JP" sz="2000" b="1" dirty="0">
              <a:solidFill>
                <a:srgbClr val="FF0000"/>
              </a:solidFill>
              <a:latin typeface="Noto Sans JP" panose="020B0200000000000000" pitchFamily="50" charset="-128"/>
              <a:ea typeface="Noto Sans JP" panose="020B0200000000000000" pitchFamily="50" charset="-128"/>
            </a:endParaRPr>
          </a:p>
        </p:txBody>
      </p:sp>
      <p:sp>
        <p:nvSpPr>
          <p:cNvPr id="18" name="フローチャート: 結合子 17">
            <a:extLst>
              <a:ext uri="{FF2B5EF4-FFF2-40B4-BE49-F238E27FC236}">
                <a16:creationId xmlns:a16="http://schemas.microsoft.com/office/drawing/2014/main" id="{D40B2C9E-E15A-9461-31E9-307891C581C9}"/>
              </a:ext>
            </a:extLst>
          </p:cNvPr>
          <p:cNvSpPr/>
          <p:nvPr/>
        </p:nvSpPr>
        <p:spPr>
          <a:xfrm>
            <a:off x="992037" y="4589253"/>
            <a:ext cx="112144" cy="103517"/>
          </a:xfrm>
          <a:prstGeom prst="flowChartConnector">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結合子 19">
            <a:extLst>
              <a:ext uri="{FF2B5EF4-FFF2-40B4-BE49-F238E27FC236}">
                <a16:creationId xmlns:a16="http://schemas.microsoft.com/office/drawing/2014/main" id="{22A4EEF9-CB7E-4313-1536-3AB2D497C597}"/>
              </a:ext>
            </a:extLst>
          </p:cNvPr>
          <p:cNvSpPr/>
          <p:nvPr/>
        </p:nvSpPr>
        <p:spPr>
          <a:xfrm>
            <a:off x="7389961" y="2585049"/>
            <a:ext cx="112144" cy="103517"/>
          </a:xfrm>
          <a:prstGeom prst="flowChartConnector">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 name="直線矢印コネクタ 21">
            <a:extLst>
              <a:ext uri="{FF2B5EF4-FFF2-40B4-BE49-F238E27FC236}">
                <a16:creationId xmlns:a16="http://schemas.microsoft.com/office/drawing/2014/main" id="{6CB2D4F9-5737-A19D-E064-DECD716C6770}"/>
              </a:ext>
            </a:extLst>
          </p:cNvPr>
          <p:cNvCxnSpPr/>
          <p:nvPr/>
        </p:nvCxnSpPr>
        <p:spPr>
          <a:xfrm flipV="1">
            <a:off x="1104181" y="2695997"/>
            <a:ext cx="6285780" cy="190068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5" name="テキスト ボックス 24">
            <a:extLst>
              <a:ext uri="{FF2B5EF4-FFF2-40B4-BE49-F238E27FC236}">
                <a16:creationId xmlns:a16="http://schemas.microsoft.com/office/drawing/2014/main" id="{901C9023-4C0F-A260-BD36-8FFB0BCD8DFC}"/>
              </a:ext>
            </a:extLst>
          </p:cNvPr>
          <p:cNvSpPr txBox="1"/>
          <p:nvPr/>
        </p:nvSpPr>
        <p:spPr>
          <a:xfrm>
            <a:off x="1216325" y="4506065"/>
            <a:ext cx="888207" cy="154663"/>
          </a:xfrm>
          <a:prstGeom prst="rect">
            <a:avLst/>
          </a:prstGeom>
          <a:noFill/>
        </p:spPr>
        <p:txBody>
          <a:bodyPr wrap="square" rtlCol="0">
            <a:spAutoFit/>
          </a:bodyPr>
          <a:lstStyle/>
          <a:p>
            <a:r>
              <a:rPr kumimoji="1" lang="en-US" altLang="ja-JP" b="1" dirty="0"/>
              <a:t>101.3</a:t>
            </a:r>
            <a:endParaRPr kumimoji="1" lang="ja-JP" altLang="en-US" b="1" dirty="0"/>
          </a:p>
        </p:txBody>
      </p:sp>
      <p:sp>
        <p:nvSpPr>
          <p:cNvPr id="27" name="テキスト ボックス 26">
            <a:extLst>
              <a:ext uri="{FF2B5EF4-FFF2-40B4-BE49-F238E27FC236}">
                <a16:creationId xmlns:a16="http://schemas.microsoft.com/office/drawing/2014/main" id="{CFAFB906-2E1F-D215-6378-A16106E0DBC0}"/>
              </a:ext>
            </a:extLst>
          </p:cNvPr>
          <p:cNvSpPr txBox="1"/>
          <p:nvPr/>
        </p:nvSpPr>
        <p:spPr>
          <a:xfrm>
            <a:off x="7231176" y="2230579"/>
            <a:ext cx="888207" cy="369332"/>
          </a:xfrm>
          <a:prstGeom prst="rect">
            <a:avLst/>
          </a:prstGeom>
          <a:noFill/>
        </p:spPr>
        <p:txBody>
          <a:bodyPr wrap="square" rtlCol="0">
            <a:spAutoFit/>
          </a:bodyPr>
          <a:lstStyle/>
          <a:p>
            <a:r>
              <a:rPr kumimoji="1" lang="en-US" altLang="ja-JP" b="1" dirty="0"/>
              <a:t>120</a:t>
            </a:r>
            <a:endParaRPr kumimoji="1" lang="ja-JP" altLang="en-US" b="1" dirty="0"/>
          </a:p>
        </p:txBody>
      </p:sp>
    </p:spTree>
    <p:extLst>
      <p:ext uri="{BB962C8B-B14F-4D97-AF65-F5344CB8AC3E}">
        <p14:creationId xmlns:p14="http://schemas.microsoft.com/office/powerpoint/2010/main" val="3351202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9653479-123F-FB07-54F1-82084C9F1F58}"/>
              </a:ext>
            </a:extLst>
          </p:cNvPr>
          <p:cNvSpPr>
            <a:spLocks noGrp="1"/>
          </p:cNvSpPr>
          <p:nvPr>
            <p:ph type="sldNum" sz="quarter" idx="12"/>
          </p:nvPr>
        </p:nvSpPr>
        <p:spPr/>
        <p:txBody>
          <a:bodyPr/>
          <a:lstStyle/>
          <a:p>
            <a:fld id="{950DF1B3-E3DF-444C-999F-8AF3D2F5253D}" type="slidenum">
              <a:rPr kumimoji="1" lang="ja-JP" altLang="en-US" smtClean="0"/>
              <a:t>14</a:t>
            </a:fld>
            <a:endParaRPr kumimoji="1" lang="ja-JP" altLang="en-US"/>
          </a:p>
        </p:txBody>
      </p:sp>
      <p:sp>
        <p:nvSpPr>
          <p:cNvPr id="4" name="テキスト ボックス 3">
            <a:extLst>
              <a:ext uri="{FF2B5EF4-FFF2-40B4-BE49-F238E27FC236}">
                <a16:creationId xmlns:a16="http://schemas.microsoft.com/office/drawing/2014/main" id="{81B9F36B-4981-CCED-7838-6196A0859CB5}"/>
              </a:ext>
            </a:extLst>
          </p:cNvPr>
          <p:cNvSpPr txBox="1"/>
          <p:nvPr/>
        </p:nvSpPr>
        <p:spPr>
          <a:xfrm>
            <a:off x="147484" y="265471"/>
            <a:ext cx="8574485" cy="584775"/>
          </a:xfrm>
          <a:prstGeom prst="rect">
            <a:avLst/>
          </a:prstGeom>
          <a:noFill/>
        </p:spPr>
        <p:txBody>
          <a:bodyPr wrap="square" rtlCol="0">
            <a:spAutoFit/>
          </a:bodyPr>
          <a:lstStyle/>
          <a:p>
            <a:r>
              <a:rPr lang="ja-JP" altLang="en-US" sz="3200" b="1" u="sng" dirty="0">
                <a:latin typeface="ＭＳ Ｐゴシック" panose="020B0600070205080204" pitchFamily="50" charset="-128"/>
                <a:ea typeface="ＭＳ Ｐゴシック" panose="020B0600070205080204" pitchFamily="50" charset="-128"/>
              </a:rPr>
              <a:t>紙・板紙主要品種目別価格推移</a:t>
            </a:r>
            <a:endParaRPr kumimoji="1" lang="ja-JP" altLang="en-US" sz="3200" b="1" u="sng" dirty="0">
              <a:latin typeface="ＭＳ Ｐゴシック" panose="020B0600070205080204" pitchFamily="50" charset="-128"/>
              <a:ea typeface="ＭＳ Ｐゴシック" panose="020B0600070205080204" pitchFamily="50" charset="-128"/>
            </a:endParaRPr>
          </a:p>
        </p:txBody>
      </p:sp>
      <p:pic>
        <p:nvPicPr>
          <p:cNvPr id="6" name="図 5">
            <a:extLst>
              <a:ext uri="{FF2B5EF4-FFF2-40B4-BE49-F238E27FC236}">
                <a16:creationId xmlns:a16="http://schemas.microsoft.com/office/drawing/2014/main" id="{9222A9BB-B7A8-48E6-5083-51FE0D06B0C5}"/>
              </a:ext>
            </a:extLst>
          </p:cNvPr>
          <p:cNvPicPr>
            <a:picLocks noChangeAspect="1"/>
          </p:cNvPicPr>
          <p:nvPr/>
        </p:nvPicPr>
        <p:blipFill>
          <a:blip r:embed="rId2"/>
          <a:stretch>
            <a:fillRect/>
          </a:stretch>
        </p:blipFill>
        <p:spPr>
          <a:xfrm>
            <a:off x="0" y="1015493"/>
            <a:ext cx="6343349" cy="5340857"/>
          </a:xfrm>
          <a:prstGeom prst="rect">
            <a:avLst/>
          </a:prstGeom>
        </p:spPr>
      </p:pic>
      <p:pic>
        <p:nvPicPr>
          <p:cNvPr id="8" name="図 7">
            <a:extLst>
              <a:ext uri="{FF2B5EF4-FFF2-40B4-BE49-F238E27FC236}">
                <a16:creationId xmlns:a16="http://schemas.microsoft.com/office/drawing/2014/main" id="{82F0E46F-6606-8E55-DAF8-CC54AAE3B4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5720" y="1012272"/>
            <a:ext cx="5585944" cy="2591025"/>
          </a:xfrm>
          <a:prstGeom prst="rect">
            <a:avLst/>
          </a:prstGeom>
        </p:spPr>
      </p:pic>
      <p:sp>
        <p:nvSpPr>
          <p:cNvPr id="10" name="テキスト ボックス 9">
            <a:extLst>
              <a:ext uri="{FF2B5EF4-FFF2-40B4-BE49-F238E27FC236}">
                <a16:creationId xmlns:a16="http://schemas.microsoft.com/office/drawing/2014/main" id="{7B73165B-6D39-49B4-0C6E-35A8A7465281}"/>
              </a:ext>
            </a:extLst>
          </p:cNvPr>
          <p:cNvSpPr txBox="1"/>
          <p:nvPr/>
        </p:nvSpPr>
        <p:spPr>
          <a:xfrm>
            <a:off x="120744" y="6388871"/>
            <a:ext cx="6101860" cy="300082"/>
          </a:xfrm>
          <a:prstGeom prst="rect">
            <a:avLst/>
          </a:prstGeom>
          <a:noFill/>
        </p:spPr>
        <p:txBody>
          <a:bodyPr wrap="square">
            <a:spAutoFit/>
          </a:bodyPr>
          <a:lstStyle/>
          <a:p>
            <a:r>
              <a:rPr lang="en-US" altLang="ja-JP" sz="1350" dirty="0">
                <a:solidFill>
                  <a:srgbClr val="313131"/>
                </a:solidFill>
                <a:latin typeface="Noto Sans JP" panose="020B0200000000000000" pitchFamily="50" charset="-128"/>
                <a:ea typeface="Noto Sans JP" panose="020B0200000000000000" pitchFamily="50" charset="-128"/>
              </a:rPr>
              <a:t>【</a:t>
            </a:r>
            <a:r>
              <a:rPr lang="ja-JP" altLang="en-US" sz="1350" dirty="0">
                <a:solidFill>
                  <a:srgbClr val="313131"/>
                </a:solidFill>
                <a:latin typeface="Noto Sans JP" panose="020B0200000000000000" pitchFamily="50" charset="-128"/>
                <a:ea typeface="Noto Sans JP" panose="020B0200000000000000" pitchFamily="50" charset="-128"/>
              </a:rPr>
              <a:t>出典</a:t>
            </a:r>
            <a:r>
              <a:rPr lang="en-US" altLang="ja-JP" sz="1350" b="0" i="0" dirty="0">
                <a:solidFill>
                  <a:srgbClr val="313131"/>
                </a:solidFill>
                <a:effectLst/>
                <a:latin typeface="Noto Sans JP" panose="020B0200000000000000" pitchFamily="50" charset="-128"/>
                <a:ea typeface="Noto Sans JP" panose="020B0200000000000000" pitchFamily="50" charset="-128"/>
              </a:rPr>
              <a:t>】</a:t>
            </a:r>
            <a:r>
              <a:rPr lang="ja-JP" altLang="en-US" sz="1350" dirty="0">
                <a:solidFill>
                  <a:srgbClr val="313131"/>
                </a:solidFill>
                <a:latin typeface="Noto Sans JP" panose="020B0200000000000000" pitchFamily="50" charset="-128"/>
                <a:ea typeface="Noto Sans JP" panose="020B0200000000000000" pitchFamily="50" charset="-128"/>
              </a:rPr>
              <a:t>日本紙パルプ商事株式会社</a:t>
            </a:r>
            <a:r>
              <a:rPr lang="ja-JP" altLang="en-US" sz="1350" b="0" i="0" dirty="0">
                <a:solidFill>
                  <a:srgbClr val="313131"/>
                </a:solidFill>
                <a:effectLst/>
                <a:latin typeface="Noto Sans JP" panose="020B0200000000000000" pitchFamily="50" charset="-128"/>
                <a:ea typeface="Noto Sans JP" panose="020B0200000000000000" pitchFamily="50" charset="-128"/>
              </a:rPr>
              <a:t>　「図表：紙・パルプ統計」</a:t>
            </a:r>
            <a:endParaRPr lang="ja-JP" altLang="en-US" dirty="0"/>
          </a:p>
        </p:txBody>
      </p:sp>
    </p:spTree>
    <p:extLst>
      <p:ext uri="{BB962C8B-B14F-4D97-AF65-F5344CB8AC3E}">
        <p14:creationId xmlns:p14="http://schemas.microsoft.com/office/powerpoint/2010/main" val="2476803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181F6-F588-3AD6-7172-A3DF6358DC49}"/>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FFA62E2-B04F-F0D2-C77F-9382C4F63B43}"/>
              </a:ext>
            </a:extLst>
          </p:cNvPr>
          <p:cNvSpPr>
            <a:spLocks noGrp="1"/>
          </p:cNvSpPr>
          <p:nvPr>
            <p:ph type="sldNum" sz="quarter" idx="12"/>
          </p:nvPr>
        </p:nvSpPr>
        <p:spPr/>
        <p:txBody>
          <a:bodyPr/>
          <a:lstStyle/>
          <a:p>
            <a:fld id="{950DF1B3-E3DF-444C-999F-8AF3D2F5253D}" type="slidenum">
              <a:rPr kumimoji="1" lang="ja-JP" altLang="en-US" smtClean="0"/>
              <a:t>15</a:t>
            </a:fld>
            <a:endParaRPr kumimoji="1" lang="ja-JP" altLang="en-US"/>
          </a:p>
        </p:txBody>
      </p:sp>
      <p:sp>
        <p:nvSpPr>
          <p:cNvPr id="4" name="テキスト ボックス 3">
            <a:extLst>
              <a:ext uri="{FF2B5EF4-FFF2-40B4-BE49-F238E27FC236}">
                <a16:creationId xmlns:a16="http://schemas.microsoft.com/office/drawing/2014/main" id="{CBD3E2D4-C10A-B621-5B61-0C076F30963B}"/>
              </a:ext>
            </a:extLst>
          </p:cNvPr>
          <p:cNvSpPr txBox="1"/>
          <p:nvPr/>
        </p:nvSpPr>
        <p:spPr>
          <a:xfrm>
            <a:off x="147484" y="265471"/>
            <a:ext cx="8574485" cy="584775"/>
          </a:xfrm>
          <a:prstGeom prst="rect">
            <a:avLst/>
          </a:prstGeom>
          <a:noFill/>
        </p:spPr>
        <p:txBody>
          <a:bodyPr wrap="square" rtlCol="0">
            <a:spAutoFit/>
          </a:bodyPr>
          <a:lstStyle/>
          <a:p>
            <a:r>
              <a:rPr lang="ja-JP" altLang="en-US" sz="3200" b="1" u="sng" dirty="0">
                <a:latin typeface="ＭＳ Ｐゴシック" panose="020B0600070205080204" pitchFamily="50" charset="-128"/>
                <a:ea typeface="ＭＳ Ｐゴシック" panose="020B0600070205080204" pitchFamily="50" charset="-128"/>
              </a:rPr>
              <a:t>紙・板紙関連商品物価指数</a:t>
            </a:r>
            <a:endParaRPr kumimoji="1" lang="ja-JP" altLang="en-US" sz="3200" b="1" u="sng" dirty="0">
              <a:latin typeface="ＭＳ Ｐゴシック" panose="020B0600070205080204" pitchFamily="50" charset="-128"/>
              <a:ea typeface="ＭＳ Ｐゴシック" panose="020B0600070205080204" pitchFamily="50" charset="-128"/>
            </a:endParaRPr>
          </a:p>
        </p:txBody>
      </p:sp>
      <p:pic>
        <p:nvPicPr>
          <p:cNvPr id="5" name="図 4">
            <a:extLst>
              <a:ext uri="{FF2B5EF4-FFF2-40B4-BE49-F238E27FC236}">
                <a16:creationId xmlns:a16="http://schemas.microsoft.com/office/drawing/2014/main" id="{6A35F691-A672-9BA7-5B1F-EAED5DA3D7C7}"/>
              </a:ext>
            </a:extLst>
          </p:cNvPr>
          <p:cNvPicPr>
            <a:picLocks noChangeAspect="1"/>
          </p:cNvPicPr>
          <p:nvPr/>
        </p:nvPicPr>
        <p:blipFill>
          <a:blip r:embed="rId2"/>
          <a:stretch>
            <a:fillRect/>
          </a:stretch>
        </p:blipFill>
        <p:spPr>
          <a:xfrm>
            <a:off x="626995" y="1112079"/>
            <a:ext cx="8929404" cy="4982437"/>
          </a:xfrm>
          <a:prstGeom prst="rect">
            <a:avLst/>
          </a:prstGeom>
        </p:spPr>
      </p:pic>
      <p:sp>
        <p:nvSpPr>
          <p:cNvPr id="11" name="テキスト ボックス 10">
            <a:extLst>
              <a:ext uri="{FF2B5EF4-FFF2-40B4-BE49-F238E27FC236}">
                <a16:creationId xmlns:a16="http://schemas.microsoft.com/office/drawing/2014/main" id="{14C6560D-BE26-46D8-7341-2086FAE5080F}"/>
              </a:ext>
            </a:extLst>
          </p:cNvPr>
          <p:cNvSpPr txBox="1"/>
          <p:nvPr/>
        </p:nvSpPr>
        <p:spPr>
          <a:xfrm>
            <a:off x="120744" y="6388871"/>
            <a:ext cx="6101860" cy="300082"/>
          </a:xfrm>
          <a:prstGeom prst="rect">
            <a:avLst/>
          </a:prstGeom>
          <a:noFill/>
        </p:spPr>
        <p:txBody>
          <a:bodyPr wrap="square">
            <a:spAutoFit/>
          </a:bodyPr>
          <a:lstStyle/>
          <a:p>
            <a:r>
              <a:rPr lang="en-US" altLang="ja-JP" sz="1350" dirty="0">
                <a:solidFill>
                  <a:srgbClr val="313131"/>
                </a:solidFill>
                <a:latin typeface="Noto Sans JP" panose="020B0200000000000000" pitchFamily="50" charset="-128"/>
                <a:ea typeface="Noto Sans JP" panose="020B0200000000000000" pitchFamily="50" charset="-128"/>
              </a:rPr>
              <a:t>【</a:t>
            </a:r>
            <a:r>
              <a:rPr lang="ja-JP" altLang="en-US" sz="1350" dirty="0">
                <a:solidFill>
                  <a:srgbClr val="313131"/>
                </a:solidFill>
                <a:latin typeface="Noto Sans JP" panose="020B0200000000000000" pitchFamily="50" charset="-128"/>
                <a:ea typeface="Noto Sans JP" panose="020B0200000000000000" pitchFamily="50" charset="-128"/>
              </a:rPr>
              <a:t>出典</a:t>
            </a:r>
            <a:r>
              <a:rPr lang="en-US" altLang="ja-JP" sz="1350" b="0" i="0" dirty="0">
                <a:solidFill>
                  <a:srgbClr val="313131"/>
                </a:solidFill>
                <a:effectLst/>
                <a:latin typeface="Noto Sans JP" panose="020B0200000000000000" pitchFamily="50" charset="-128"/>
                <a:ea typeface="Noto Sans JP" panose="020B0200000000000000" pitchFamily="50" charset="-128"/>
              </a:rPr>
              <a:t>】</a:t>
            </a:r>
            <a:r>
              <a:rPr lang="ja-JP" altLang="en-US" sz="1350" dirty="0">
                <a:solidFill>
                  <a:srgbClr val="313131"/>
                </a:solidFill>
                <a:latin typeface="Noto Sans JP" panose="020B0200000000000000" pitchFamily="50" charset="-128"/>
                <a:ea typeface="Noto Sans JP" panose="020B0200000000000000" pitchFamily="50" charset="-128"/>
              </a:rPr>
              <a:t>日本紙パルプ商事株式会社</a:t>
            </a:r>
            <a:r>
              <a:rPr lang="ja-JP" altLang="en-US" sz="1350" b="0" i="0" dirty="0">
                <a:solidFill>
                  <a:srgbClr val="313131"/>
                </a:solidFill>
                <a:effectLst/>
                <a:latin typeface="Noto Sans JP" panose="020B0200000000000000" pitchFamily="50" charset="-128"/>
                <a:ea typeface="Noto Sans JP" panose="020B0200000000000000" pitchFamily="50" charset="-128"/>
              </a:rPr>
              <a:t>　「図表：紙・パルプ統計」</a:t>
            </a:r>
            <a:endParaRPr lang="ja-JP" altLang="en-US" dirty="0"/>
          </a:p>
        </p:txBody>
      </p:sp>
    </p:spTree>
    <p:extLst>
      <p:ext uri="{BB962C8B-B14F-4D97-AF65-F5344CB8AC3E}">
        <p14:creationId xmlns:p14="http://schemas.microsoft.com/office/powerpoint/2010/main" val="3138188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005FEF0-62E3-D200-0436-7FC12F628A63}"/>
              </a:ext>
            </a:extLst>
          </p:cNvPr>
          <p:cNvSpPr>
            <a:spLocks noGrp="1"/>
          </p:cNvSpPr>
          <p:nvPr>
            <p:ph type="sldNum" sz="quarter" idx="12"/>
          </p:nvPr>
        </p:nvSpPr>
        <p:spPr/>
        <p:txBody>
          <a:bodyPr/>
          <a:lstStyle/>
          <a:p>
            <a:fld id="{950DF1B3-E3DF-444C-999F-8AF3D2F5253D}" type="slidenum">
              <a:rPr kumimoji="1" lang="ja-JP" altLang="en-US" smtClean="0"/>
              <a:t>16</a:t>
            </a:fld>
            <a:endParaRPr kumimoji="1" lang="ja-JP" altLang="en-US"/>
          </a:p>
        </p:txBody>
      </p:sp>
      <p:pic>
        <p:nvPicPr>
          <p:cNvPr id="4" name="図 3">
            <a:extLst>
              <a:ext uri="{FF2B5EF4-FFF2-40B4-BE49-F238E27FC236}">
                <a16:creationId xmlns:a16="http://schemas.microsoft.com/office/drawing/2014/main" id="{4D317886-A58C-5F35-3BB0-11CA99ED66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357" y="1372332"/>
            <a:ext cx="8831575" cy="4866378"/>
          </a:xfrm>
          <a:prstGeom prst="rect">
            <a:avLst/>
          </a:prstGeom>
        </p:spPr>
      </p:pic>
      <p:sp>
        <p:nvSpPr>
          <p:cNvPr id="6" name="テキスト ボックス 5">
            <a:extLst>
              <a:ext uri="{FF2B5EF4-FFF2-40B4-BE49-F238E27FC236}">
                <a16:creationId xmlns:a16="http://schemas.microsoft.com/office/drawing/2014/main" id="{0C46797C-A792-1B40-69F5-D62E5675ECBC}"/>
              </a:ext>
            </a:extLst>
          </p:cNvPr>
          <p:cNvSpPr txBox="1"/>
          <p:nvPr/>
        </p:nvSpPr>
        <p:spPr>
          <a:xfrm>
            <a:off x="147484" y="265471"/>
            <a:ext cx="8574485" cy="584775"/>
          </a:xfrm>
          <a:prstGeom prst="rect">
            <a:avLst/>
          </a:prstGeom>
          <a:noFill/>
        </p:spPr>
        <p:txBody>
          <a:bodyPr wrap="square" rtlCol="0">
            <a:spAutoFit/>
          </a:bodyPr>
          <a:lstStyle/>
          <a:p>
            <a:r>
              <a:rPr lang="ja-JP" altLang="en-US" sz="3200" b="1" u="sng" dirty="0">
                <a:latin typeface="ＭＳ Ｐゴシック" panose="020B0600070205080204" pitchFamily="50" charset="-128"/>
                <a:ea typeface="ＭＳ Ｐゴシック" panose="020B0600070205080204" pitchFamily="50" charset="-128"/>
              </a:rPr>
              <a:t>紙・板紙主要原料価格推移</a:t>
            </a:r>
            <a:endParaRPr kumimoji="1" lang="ja-JP" altLang="en-US" sz="3200" b="1" u="sng" dirty="0">
              <a:latin typeface="ＭＳ Ｐゴシック" panose="020B0600070205080204" pitchFamily="50" charset="-128"/>
              <a:ea typeface="ＭＳ Ｐゴシック" panose="020B0600070205080204" pitchFamily="50" charset="-128"/>
            </a:endParaRPr>
          </a:p>
        </p:txBody>
      </p:sp>
      <p:pic>
        <p:nvPicPr>
          <p:cNvPr id="8" name="図 7">
            <a:extLst>
              <a:ext uri="{FF2B5EF4-FFF2-40B4-BE49-F238E27FC236}">
                <a16:creationId xmlns:a16="http://schemas.microsoft.com/office/drawing/2014/main" id="{A13D78E5-DDA1-8A64-7B7E-DEB5ACA58F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5777" y="363321"/>
            <a:ext cx="4436423" cy="973850"/>
          </a:xfrm>
          <a:prstGeom prst="rect">
            <a:avLst/>
          </a:prstGeom>
        </p:spPr>
      </p:pic>
      <p:sp>
        <p:nvSpPr>
          <p:cNvPr id="10" name="テキスト ボックス 9">
            <a:extLst>
              <a:ext uri="{FF2B5EF4-FFF2-40B4-BE49-F238E27FC236}">
                <a16:creationId xmlns:a16="http://schemas.microsoft.com/office/drawing/2014/main" id="{F6B9716F-9578-CA32-644F-D3D3A4541101}"/>
              </a:ext>
            </a:extLst>
          </p:cNvPr>
          <p:cNvSpPr txBox="1"/>
          <p:nvPr/>
        </p:nvSpPr>
        <p:spPr>
          <a:xfrm>
            <a:off x="263357" y="6315110"/>
            <a:ext cx="6101860" cy="300082"/>
          </a:xfrm>
          <a:prstGeom prst="rect">
            <a:avLst/>
          </a:prstGeom>
          <a:noFill/>
        </p:spPr>
        <p:txBody>
          <a:bodyPr wrap="square">
            <a:spAutoFit/>
          </a:bodyPr>
          <a:lstStyle/>
          <a:p>
            <a:r>
              <a:rPr lang="en-US" altLang="ja-JP" sz="1350" dirty="0">
                <a:solidFill>
                  <a:srgbClr val="313131"/>
                </a:solidFill>
                <a:latin typeface="Noto Sans JP" panose="020B0200000000000000" pitchFamily="50" charset="-128"/>
                <a:ea typeface="Noto Sans JP" panose="020B0200000000000000" pitchFamily="50" charset="-128"/>
              </a:rPr>
              <a:t>【</a:t>
            </a:r>
            <a:r>
              <a:rPr lang="ja-JP" altLang="en-US" sz="1350" dirty="0">
                <a:solidFill>
                  <a:srgbClr val="313131"/>
                </a:solidFill>
                <a:latin typeface="Noto Sans JP" panose="020B0200000000000000" pitchFamily="50" charset="-128"/>
                <a:ea typeface="Noto Sans JP" panose="020B0200000000000000" pitchFamily="50" charset="-128"/>
              </a:rPr>
              <a:t>出典</a:t>
            </a:r>
            <a:r>
              <a:rPr lang="en-US" altLang="ja-JP" sz="1350" b="0" i="0" dirty="0">
                <a:solidFill>
                  <a:srgbClr val="313131"/>
                </a:solidFill>
                <a:effectLst/>
                <a:latin typeface="Noto Sans JP" panose="020B0200000000000000" pitchFamily="50" charset="-128"/>
                <a:ea typeface="Noto Sans JP" panose="020B0200000000000000" pitchFamily="50" charset="-128"/>
              </a:rPr>
              <a:t>】</a:t>
            </a:r>
            <a:r>
              <a:rPr lang="ja-JP" altLang="en-US" sz="1350" dirty="0">
                <a:solidFill>
                  <a:srgbClr val="313131"/>
                </a:solidFill>
                <a:latin typeface="Noto Sans JP" panose="020B0200000000000000" pitchFamily="50" charset="-128"/>
                <a:ea typeface="Noto Sans JP" panose="020B0200000000000000" pitchFamily="50" charset="-128"/>
              </a:rPr>
              <a:t>日本紙パルプ商事株式会社</a:t>
            </a:r>
            <a:r>
              <a:rPr lang="ja-JP" altLang="en-US" sz="1350" b="0" i="0" dirty="0">
                <a:solidFill>
                  <a:srgbClr val="313131"/>
                </a:solidFill>
                <a:effectLst/>
                <a:latin typeface="Noto Sans JP" panose="020B0200000000000000" pitchFamily="50" charset="-128"/>
                <a:ea typeface="Noto Sans JP" panose="020B0200000000000000" pitchFamily="50" charset="-128"/>
              </a:rPr>
              <a:t>　「図表：紙・パルプ統計」</a:t>
            </a:r>
            <a:endParaRPr lang="ja-JP" altLang="en-US" dirty="0"/>
          </a:p>
        </p:txBody>
      </p:sp>
    </p:spTree>
    <p:extLst>
      <p:ext uri="{BB962C8B-B14F-4D97-AF65-F5344CB8AC3E}">
        <p14:creationId xmlns:p14="http://schemas.microsoft.com/office/powerpoint/2010/main" val="20631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273EE-6238-4E3C-A38B-7119193F18BE}"/>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556FF93-1C33-ADF7-8506-9AC4FDA7BFB6}"/>
              </a:ext>
            </a:extLst>
          </p:cNvPr>
          <p:cNvSpPr>
            <a:spLocks noGrp="1"/>
          </p:cNvSpPr>
          <p:nvPr>
            <p:ph type="sldNum" sz="quarter" idx="12"/>
          </p:nvPr>
        </p:nvSpPr>
        <p:spPr/>
        <p:txBody>
          <a:bodyPr/>
          <a:lstStyle/>
          <a:p>
            <a:fld id="{950DF1B3-E3DF-444C-999F-8AF3D2F5253D}" type="slidenum">
              <a:rPr kumimoji="1" lang="ja-JP" altLang="en-US" smtClean="0"/>
              <a:t>17</a:t>
            </a:fld>
            <a:endParaRPr kumimoji="1" lang="ja-JP" altLang="en-US"/>
          </a:p>
        </p:txBody>
      </p:sp>
      <p:sp>
        <p:nvSpPr>
          <p:cNvPr id="6" name="テキスト ボックス 5">
            <a:extLst>
              <a:ext uri="{FF2B5EF4-FFF2-40B4-BE49-F238E27FC236}">
                <a16:creationId xmlns:a16="http://schemas.microsoft.com/office/drawing/2014/main" id="{D79A68A2-D68B-42FD-7367-F4BE86BABECB}"/>
              </a:ext>
            </a:extLst>
          </p:cNvPr>
          <p:cNvSpPr txBox="1"/>
          <p:nvPr/>
        </p:nvSpPr>
        <p:spPr>
          <a:xfrm>
            <a:off x="147484" y="265471"/>
            <a:ext cx="8574485" cy="584775"/>
          </a:xfrm>
          <a:prstGeom prst="rect">
            <a:avLst/>
          </a:prstGeom>
          <a:noFill/>
        </p:spPr>
        <p:txBody>
          <a:bodyPr wrap="square" rtlCol="0">
            <a:spAutoFit/>
          </a:bodyPr>
          <a:lstStyle/>
          <a:p>
            <a:r>
              <a:rPr kumimoji="1" lang="ja-JP" altLang="en-US" sz="3200" b="1" u="sng" dirty="0">
                <a:latin typeface="ＭＳ Ｐゴシック" panose="020B0600070205080204" pitchFamily="50" charset="-128"/>
                <a:ea typeface="ＭＳ Ｐゴシック" panose="020B0600070205080204" pitchFamily="50" charset="-128"/>
              </a:rPr>
              <a:t>フィルム原紙値上がり</a:t>
            </a:r>
          </a:p>
        </p:txBody>
      </p:sp>
      <p:sp>
        <p:nvSpPr>
          <p:cNvPr id="10" name="テキスト ボックス 9">
            <a:extLst>
              <a:ext uri="{FF2B5EF4-FFF2-40B4-BE49-F238E27FC236}">
                <a16:creationId xmlns:a16="http://schemas.microsoft.com/office/drawing/2014/main" id="{F84252B9-8B8B-840A-06E4-9AC8305ECBEC}"/>
              </a:ext>
            </a:extLst>
          </p:cNvPr>
          <p:cNvSpPr txBox="1"/>
          <p:nvPr/>
        </p:nvSpPr>
        <p:spPr>
          <a:xfrm>
            <a:off x="322080" y="6292447"/>
            <a:ext cx="6101860" cy="300082"/>
          </a:xfrm>
          <a:prstGeom prst="rect">
            <a:avLst/>
          </a:prstGeom>
          <a:noFill/>
        </p:spPr>
        <p:txBody>
          <a:bodyPr wrap="square">
            <a:spAutoFit/>
          </a:bodyPr>
          <a:lstStyle/>
          <a:p>
            <a:r>
              <a:rPr lang="en-US" altLang="ja-JP" sz="1350" dirty="0">
                <a:solidFill>
                  <a:srgbClr val="313131"/>
                </a:solidFill>
                <a:latin typeface="Noto Sans JP" panose="020B0200000000000000" pitchFamily="50" charset="-128"/>
                <a:ea typeface="Noto Sans JP" panose="020B0200000000000000" pitchFamily="50" charset="-128"/>
              </a:rPr>
              <a:t>【</a:t>
            </a:r>
            <a:r>
              <a:rPr lang="ja-JP" altLang="en-US" sz="1350" dirty="0">
                <a:solidFill>
                  <a:srgbClr val="313131"/>
                </a:solidFill>
                <a:latin typeface="Noto Sans JP" panose="020B0200000000000000" pitchFamily="50" charset="-128"/>
                <a:ea typeface="Noto Sans JP" panose="020B0200000000000000" pitchFamily="50" charset="-128"/>
              </a:rPr>
              <a:t>出典</a:t>
            </a:r>
            <a:r>
              <a:rPr lang="en-US" altLang="ja-JP" sz="1350" b="0" i="0" dirty="0">
                <a:solidFill>
                  <a:srgbClr val="313131"/>
                </a:solidFill>
                <a:effectLst/>
                <a:latin typeface="Noto Sans JP" panose="020B0200000000000000" pitchFamily="50" charset="-128"/>
                <a:ea typeface="Noto Sans JP" panose="020B0200000000000000" pitchFamily="50" charset="-128"/>
              </a:rPr>
              <a:t>】</a:t>
            </a:r>
            <a:endParaRPr lang="ja-JP" altLang="en-US" dirty="0"/>
          </a:p>
        </p:txBody>
      </p:sp>
      <p:pic>
        <p:nvPicPr>
          <p:cNvPr id="12" name="図 11">
            <a:extLst>
              <a:ext uri="{FF2B5EF4-FFF2-40B4-BE49-F238E27FC236}">
                <a16:creationId xmlns:a16="http://schemas.microsoft.com/office/drawing/2014/main" id="{28013454-98EE-EE53-8452-FE0464A251ED}"/>
              </a:ext>
            </a:extLst>
          </p:cNvPr>
          <p:cNvPicPr>
            <a:picLocks noChangeAspect="1"/>
          </p:cNvPicPr>
          <p:nvPr/>
        </p:nvPicPr>
        <p:blipFill>
          <a:blip r:embed="rId2"/>
          <a:stretch>
            <a:fillRect/>
          </a:stretch>
        </p:blipFill>
        <p:spPr>
          <a:xfrm>
            <a:off x="147484" y="1590582"/>
            <a:ext cx="3459780" cy="4557155"/>
          </a:xfrm>
          <a:prstGeom prst="rect">
            <a:avLst/>
          </a:prstGeom>
        </p:spPr>
      </p:pic>
      <p:sp>
        <p:nvSpPr>
          <p:cNvPr id="14" name="テキスト ボックス 13">
            <a:extLst>
              <a:ext uri="{FF2B5EF4-FFF2-40B4-BE49-F238E27FC236}">
                <a16:creationId xmlns:a16="http://schemas.microsoft.com/office/drawing/2014/main" id="{A1DA9746-1327-58BC-7032-8B703A325C2D}"/>
              </a:ext>
            </a:extLst>
          </p:cNvPr>
          <p:cNvSpPr txBox="1"/>
          <p:nvPr/>
        </p:nvSpPr>
        <p:spPr>
          <a:xfrm>
            <a:off x="322080" y="974860"/>
            <a:ext cx="6101860" cy="300082"/>
          </a:xfrm>
          <a:prstGeom prst="rect">
            <a:avLst/>
          </a:prstGeom>
          <a:noFill/>
        </p:spPr>
        <p:txBody>
          <a:bodyPr wrap="square">
            <a:spAutoFit/>
          </a:bodyPr>
          <a:lstStyle/>
          <a:p>
            <a:r>
              <a:rPr lang="ja-JP" altLang="en-US" sz="1350" dirty="0">
                <a:solidFill>
                  <a:srgbClr val="313131"/>
                </a:solidFill>
                <a:latin typeface="Noto Sans JP" panose="020B0200000000000000" pitchFamily="50" charset="-128"/>
                <a:ea typeface="Noto Sans JP" panose="020B0200000000000000" pitchFamily="50" charset="-128"/>
              </a:rPr>
              <a:t>○フィルム原紙大手の値上げ表明</a:t>
            </a:r>
            <a:endParaRPr lang="ja-JP" altLang="en-US" dirty="0"/>
          </a:p>
        </p:txBody>
      </p:sp>
      <p:sp>
        <p:nvSpPr>
          <p:cNvPr id="15" name="正方形/長方形 14">
            <a:extLst>
              <a:ext uri="{FF2B5EF4-FFF2-40B4-BE49-F238E27FC236}">
                <a16:creationId xmlns:a16="http://schemas.microsoft.com/office/drawing/2014/main" id="{FE9F0119-445E-232A-1946-7C6030E07C13}"/>
              </a:ext>
            </a:extLst>
          </p:cNvPr>
          <p:cNvSpPr/>
          <p:nvPr/>
        </p:nvSpPr>
        <p:spPr>
          <a:xfrm>
            <a:off x="147484" y="1358924"/>
            <a:ext cx="3582099" cy="484954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F074EDBA-9C79-C4A2-544D-C64700D57BD0}"/>
              </a:ext>
            </a:extLst>
          </p:cNvPr>
          <p:cNvPicPr>
            <a:picLocks noChangeAspect="1"/>
          </p:cNvPicPr>
          <p:nvPr/>
        </p:nvPicPr>
        <p:blipFill>
          <a:blip r:embed="rId3">
            <a:extLst>
              <a:ext uri="{28A0092B-C50C-407E-A947-70E740481C1C}">
                <a14:useLocalDpi xmlns:a14="http://schemas.microsoft.com/office/drawing/2010/main" val="0"/>
              </a:ext>
            </a:extLst>
          </a:blip>
          <a:srcRect l="5998" r="4560"/>
          <a:stretch>
            <a:fillRect/>
          </a:stretch>
        </p:blipFill>
        <p:spPr>
          <a:xfrm>
            <a:off x="3954205" y="1536198"/>
            <a:ext cx="3736178" cy="3785603"/>
          </a:xfrm>
          <a:prstGeom prst="rect">
            <a:avLst/>
          </a:prstGeom>
        </p:spPr>
      </p:pic>
      <p:sp>
        <p:nvSpPr>
          <p:cNvPr id="19" name="正方形/長方形 18">
            <a:extLst>
              <a:ext uri="{FF2B5EF4-FFF2-40B4-BE49-F238E27FC236}">
                <a16:creationId xmlns:a16="http://schemas.microsoft.com/office/drawing/2014/main" id="{B063B3A1-D1DD-B0FC-76C5-6508E88016F0}"/>
              </a:ext>
            </a:extLst>
          </p:cNvPr>
          <p:cNvSpPr/>
          <p:nvPr/>
        </p:nvSpPr>
        <p:spPr>
          <a:xfrm>
            <a:off x="3833400" y="1372984"/>
            <a:ext cx="3968361" cy="478881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1" name="図 20">
            <a:extLst>
              <a:ext uri="{FF2B5EF4-FFF2-40B4-BE49-F238E27FC236}">
                <a16:creationId xmlns:a16="http://schemas.microsoft.com/office/drawing/2014/main" id="{77813145-72C8-F86E-C9C2-BF6D098C27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4585" y="1536198"/>
            <a:ext cx="3531354" cy="3238985"/>
          </a:xfrm>
          <a:prstGeom prst="rect">
            <a:avLst/>
          </a:prstGeom>
        </p:spPr>
      </p:pic>
      <p:sp>
        <p:nvSpPr>
          <p:cNvPr id="23" name="正方形/長方形 22">
            <a:extLst>
              <a:ext uri="{FF2B5EF4-FFF2-40B4-BE49-F238E27FC236}">
                <a16:creationId xmlns:a16="http://schemas.microsoft.com/office/drawing/2014/main" id="{403984A6-74F4-ED6E-F601-6BE549655393}"/>
              </a:ext>
            </a:extLst>
          </p:cNvPr>
          <p:cNvSpPr/>
          <p:nvPr/>
        </p:nvSpPr>
        <p:spPr>
          <a:xfrm>
            <a:off x="7905578" y="1358924"/>
            <a:ext cx="3669369" cy="478881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5605476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455</TotalTime>
  <Words>1445</Words>
  <PresentationFormat>ワイド画面</PresentationFormat>
  <Paragraphs>92</Paragraphs>
  <Slides>17</Slides>
  <Notes>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17</vt:i4>
      </vt:variant>
    </vt:vector>
  </HeadingPairs>
  <TitlesOfParts>
    <vt:vector size="23" baseType="lpstr">
      <vt:lpstr>ＭＳ Ｐゴシック</vt:lpstr>
      <vt:lpstr>Noto Sans JP</vt:lpstr>
      <vt:lpstr>游ゴシック</vt:lpstr>
      <vt:lpstr>游ゴシック Light</vt:lpstr>
      <vt:lpstr>Arial</vt:lpstr>
      <vt:lpstr>Office テーマ</vt:lpstr>
      <vt:lpstr>諸経費上昇説明参考資料</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erms:created xsi:type="dcterms:W3CDTF">2026-07-30T01:37:08Z</dcterms:created>
  <dcterms:modified xsi:type="dcterms:W3CDTF">2026-08-03T23:04:12Z</dcterms:modified>
</cp:coreProperties>
</file>